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Override1.xml" ContentType="application/vnd.openxmlformats-officedocument.themeOverr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93" r:id="rId2"/>
    <p:sldId id="1018" r:id="rId3"/>
    <p:sldId id="1020" r:id="rId4"/>
    <p:sldId id="991" r:id="rId5"/>
    <p:sldId id="992" r:id="rId6"/>
    <p:sldId id="1021" r:id="rId7"/>
    <p:sldId id="994" r:id="rId8"/>
    <p:sldId id="995" r:id="rId9"/>
    <p:sldId id="996" r:id="rId10"/>
    <p:sldId id="993" r:id="rId11"/>
    <p:sldId id="1029" r:id="rId12"/>
    <p:sldId id="1017" r:id="rId13"/>
    <p:sldId id="1031" r:id="rId14"/>
    <p:sldId id="1022" r:id="rId15"/>
    <p:sldId id="998" r:id="rId16"/>
    <p:sldId id="999" r:id="rId17"/>
    <p:sldId id="1038" r:id="rId18"/>
    <p:sldId id="1023" r:id="rId19"/>
    <p:sldId id="1001" r:id="rId20"/>
    <p:sldId id="1003" r:id="rId21"/>
    <p:sldId id="1004" r:id="rId22"/>
    <p:sldId id="1033" r:id="rId23"/>
    <p:sldId id="1024" r:id="rId24"/>
    <p:sldId id="1005" r:id="rId25"/>
    <p:sldId id="1007" r:id="rId26"/>
    <p:sldId id="1008" r:id="rId27"/>
    <p:sldId id="1025" r:id="rId28"/>
    <p:sldId id="1013" r:id="rId29"/>
    <p:sldId id="1014" r:id="rId30"/>
    <p:sldId id="1015" r:id="rId31"/>
    <p:sldId id="1032" r:id="rId32"/>
    <p:sldId id="1026" r:id="rId33"/>
    <p:sldId id="1009" r:id="rId34"/>
    <p:sldId id="1010" r:id="rId35"/>
    <p:sldId id="1011" r:id="rId36"/>
    <p:sldId id="1030" r:id="rId37"/>
    <p:sldId id="1012" r:id="rId38"/>
    <p:sldId id="1037" r:id="rId39"/>
    <p:sldId id="1034" r:id="rId40"/>
    <p:sldId id="1035" r:id="rId41"/>
    <p:sldId id="1036" r:id="rId42"/>
    <p:sldId id="1027" r:id="rId43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lojko Arsic" initials="MA" lastIdx="5" clrIdx="0"/>
  <p:cmAuthor id="1" name="HP" initials="H" lastIdx="1" clrIdx="1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5509" autoAdjust="0"/>
  </p:normalViewPr>
  <p:slideViewPr>
    <p:cSldViewPr>
      <p:cViewPr varScale="1">
        <p:scale>
          <a:sx n="105" d="100"/>
          <a:sy n="105" d="100"/>
        </p:scale>
        <p:origin x="202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8"/>
            <a:ext cx="4029519" cy="350185"/>
          </a:xfrm>
          <a:prstGeom prst="rect">
            <a:avLst/>
          </a:prstGeom>
        </p:spPr>
        <p:txBody>
          <a:bodyPr vert="horz" lIns="90835" tIns="45417" rIns="90835" bIns="454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886" y="8"/>
            <a:ext cx="4027360" cy="350185"/>
          </a:xfrm>
          <a:prstGeom prst="rect">
            <a:avLst/>
          </a:prstGeom>
        </p:spPr>
        <p:txBody>
          <a:bodyPr vert="horz" lIns="90835" tIns="45417" rIns="90835" bIns="45417" rtlCol="0"/>
          <a:lstStyle>
            <a:lvl1pPr algn="r">
              <a:defRPr sz="1200"/>
            </a:lvl1pPr>
          </a:lstStyle>
          <a:p>
            <a:fld id="{8BCD1AD0-554C-4430-815D-7F06624027E1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6659108"/>
            <a:ext cx="4029519" cy="350185"/>
          </a:xfrm>
          <a:prstGeom prst="rect">
            <a:avLst/>
          </a:prstGeom>
        </p:spPr>
        <p:txBody>
          <a:bodyPr vert="horz" lIns="90835" tIns="45417" rIns="90835" bIns="454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886" y="6659108"/>
            <a:ext cx="4027360" cy="350185"/>
          </a:xfrm>
          <a:prstGeom prst="rect">
            <a:avLst/>
          </a:prstGeom>
        </p:spPr>
        <p:txBody>
          <a:bodyPr vert="horz" lIns="90835" tIns="45417" rIns="90835" bIns="45417" rtlCol="0" anchor="b"/>
          <a:lstStyle>
            <a:lvl1pPr algn="r">
              <a:defRPr sz="1200"/>
            </a:lvl1pPr>
          </a:lstStyle>
          <a:p>
            <a:fld id="{5EB88924-5EE5-49CF-9CD7-46AC3AED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37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5"/>
            <a:ext cx="4028440" cy="350520"/>
          </a:xfrm>
          <a:prstGeom prst="rect">
            <a:avLst/>
          </a:prstGeom>
        </p:spPr>
        <p:txBody>
          <a:bodyPr vert="horz" lIns="90835" tIns="45417" rIns="90835" bIns="454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8" y="5"/>
            <a:ext cx="4028440" cy="350520"/>
          </a:xfrm>
          <a:prstGeom prst="rect">
            <a:avLst/>
          </a:prstGeom>
        </p:spPr>
        <p:txBody>
          <a:bodyPr vert="horz" lIns="90835" tIns="45417" rIns="90835" bIns="45417" rtlCol="0"/>
          <a:lstStyle>
            <a:lvl1pPr algn="r">
              <a:defRPr sz="1200"/>
            </a:lvl1pPr>
          </a:lstStyle>
          <a:p>
            <a:fld id="{5438C5D9-579A-4C11-94F1-C18EBED6A766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25463"/>
            <a:ext cx="3502025" cy="2627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5" tIns="45417" rIns="90835" bIns="454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2"/>
            <a:ext cx="7437120" cy="3154679"/>
          </a:xfrm>
          <a:prstGeom prst="rect">
            <a:avLst/>
          </a:prstGeom>
        </p:spPr>
        <p:txBody>
          <a:bodyPr vert="horz" lIns="90835" tIns="45417" rIns="90835" bIns="454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6658670"/>
            <a:ext cx="4028440" cy="350520"/>
          </a:xfrm>
          <a:prstGeom prst="rect">
            <a:avLst/>
          </a:prstGeom>
        </p:spPr>
        <p:txBody>
          <a:bodyPr vert="horz" lIns="90835" tIns="45417" rIns="90835" bIns="454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8" y="6658670"/>
            <a:ext cx="4028440" cy="350520"/>
          </a:xfrm>
          <a:prstGeom prst="rect">
            <a:avLst/>
          </a:prstGeom>
        </p:spPr>
        <p:txBody>
          <a:bodyPr vert="horz" lIns="90835" tIns="45417" rIns="90835" bIns="45417" rtlCol="0" anchor="b"/>
          <a:lstStyle>
            <a:lvl1pPr algn="r">
              <a:defRPr sz="1200"/>
            </a:lvl1pPr>
          </a:lstStyle>
          <a:p>
            <a:fld id="{60396250-CD69-4128-A88A-D5A62B61DF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6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6250-CD69-4128-A88A-D5A62B61DFF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93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6250-CD69-4128-A88A-D5A62B61DFF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03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6250-CD69-4128-A88A-D5A62B61DFF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3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0906-8A65-4711-B9C0-8C37D3A19061}" type="datetime1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4581-B592-4372-B83D-8F15A7541B94}" type="datetime1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F107-5108-4498-A434-85E96A3F437C}" type="datetime1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ED33-AB4E-4DC9-8519-750B86F5D500}" type="datetime1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673" y="6437592"/>
            <a:ext cx="1026039" cy="283884"/>
          </a:xfrm>
          <a:prstGeom prst="rect">
            <a:avLst/>
          </a:prstGeom>
        </p:spPr>
      </p:pic>
      <p:pic>
        <p:nvPicPr>
          <p:cNvPr id="12" name="Picture 11" descr="Ekof logo - bela pozadina horizontalno, latinica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90927" y="114328"/>
            <a:ext cx="1676400" cy="4484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5F55-8272-4ABC-9A3A-9375EF883C1C}" type="datetime1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08E5-83F9-443E-BCE1-BE74513AB414}" type="datetime1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456265"/>
            <a:ext cx="906511" cy="250813"/>
          </a:xfrm>
          <a:prstGeom prst="rect">
            <a:avLst/>
          </a:prstGeom>
        </p:spPr>
      </p:pic>
      <p:pic>
        <p:nvPicPr>
          <p:cNvPr id="10" name="Picture 9" descr="Ekof logo - bela pozadina horizontalno, latinica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91400" y="129497"/>
            <a:ext cx="1676400" cy="3745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CFC99-9EEB-4F85-83E7-A310DA2B5E03}" type="datetime1">
              <a:rPr lang="en-US" smtClean="0"/>
              <a:t>12/24/2025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E22E-317B-441A-924F-19C0045DE253}" type="datetime1">
              <a:rPr lang="en-US" smtClean="0"/>
              <a:t>12/24/2025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550E-52E9-44BB-8D55-E3C60D8B93BC}" type="datetime1">
              <a:rPr lang="en-US" smtClean="0"/>
              <a:t>12/24/2025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5132-A7B8-46C4-AB52-417A352BF07F}" type="datetime1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4D75-1DC0-4094-8860-26A9117143DE}" type="datetime1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6180036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47" imgH="348" progId="TCLayout.ActiveDocument.1">
                  <p:embed/>
                </p:oleObj>
              </mc:Choice>
              <mc:Fallback>
                <p:oleObj name="think-cell Slide" r:id="rId1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919A8-861C-4B39-BC49-7BB6C999A449}" type="datetime1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image" Target="../media/image16.png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5" Type="http://schemas.openxmlformats.org/officeDocument/2006/relationships/image" Target="../media/image17.png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5" Type="http://schemas.openxmlformats.org/officeDocument/2006/relationships/image" Target="../media/image20.png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5" Type="http://schemas.openxmlformats.org/officeDocument/2006/relationships/image" Target="../media/image21.png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5" Type="http://schemas.openxmlformats.org/officeDocument/2006/relationships/image" Target="../media/image22.png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6" Type="http://schemas.openxmlformats.org/officeDocument/2006/relationships/image" Target="../media/image2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Relationship Id="rId5" Type="http://schemas.openxmlformats.org/officeDocument/2006/relationships/image" Target="../media/image29.png"/><Relationship Id="rId4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Relationship Id="rId5" Type="http://schemas.openxmlformats.org/officeDocument/2006/relationships/image" Target="../media/image34.png"/><Relationship Id="rId4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Relationship Id="rId5" Type="http://schemas.openxmlformats.org/officeDocument/2006/relationships/image" Target="../media/image35.png"/><Relationship Id="rId4" Type="http://schemas.openxmlformats.org/officeDocument/2006/relationships/image" Target="../media/image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5.xml"/><Relationship Id="rId6" Type="http://schemas.openxmlformats.org/officeDocument/2006/relationships/image" Target="../media/image3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6.xml"/><Relationship Id="rId5" Type="http://schemas.openxmlformats.org/officeDocument/2006/relationships/image" Target="../media/image38.png"/><Relationship Id="rId4" Type="http://schemas.openxmlformats.org/officeDocument/2006/relationships/image" Target="../media/image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41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5" Type="http://schemas.openxmlformats.org/officeDocument/2006/relationships/image" Target="../media/image42.png"/><Relationship Id="rId4" Type="http://schemas.openxmlformats.org/officeDocument/2006/relationships/image" Target="../media/image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26325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88343" y="4967846"/>
            <a:ext cx="7772400" cy="1470025"/>
          </a:xfrm>
        </p:spPr>
        <p:txBody>
          <a:bodyPr vert="horz">
            <a:normAutofit/>
          </a:bodyPr>
          <a:lstStyle/>
          <a:p>
            <a:r>
              <a:rPr lang="sr-Latn-RS" sz="4200" b="1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KVARTALNI MONITOR BR. 82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r="66043"/>
          <a:stretch/>
        </p:blipFill>
        <p:spPr>
          <a:xfrm>
            <a:off x="4038600" y="6035740"/>
            <a:ext cx="1449271" cy="822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53886"/>
            <a:ext cx="1778943" cy="492197"/>
          </a:xfrm>
          <a:prstGeom prst="rect">
            <a:avLst/>
          </a:prstGeom>
        </p:spPr>
      </p:pic>
      <p:pic>
        <p:nvPicPr>
          <p:cNvPr id="7" name="Picture 6" descr="Ekof logo - bela pozadina horizontalno, latinica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8600" y="253886"/>
            <a:ext cx="2819400" cy="7605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A27B9A-1B99-F69F-198A-A967FC2BBB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914400"/>
            <a:ext cx="3200402" cy="452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8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07084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4636"/>
            <a:ext cx="8229600" cy="1143000"/>
          </a:xfrm>
        </p:spPr>
        <p:txBody>
          <a:bodyPr vert="horz">
            <a:noAutofit/>
          </a:bodyPr>
          <a:lstStyle/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Privredna aktivnost – procena za 2025. </a:t>
            </a:r>
            <a:endParaRPr lang="en-GB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31" y="1219200"/>
            <a:ext cx="3681673" cy="5257800"/>
          </a:xfrm>
        </p:spPr>
        <p:txBody>
          <a:bodyPr>
            <a:normAutofit fontScale="25000" lnSpcReduction="20000"/>
          </a:bodyPr>
          <a:lstStyle/>
          <a:p>
            <a:r>
              <a:rPr lang="sr-Latn-RS" sz="6000" dirty="0">
                <a:latin typeface="Arial" panose="020B0604020202020204" pitchFamily="34" charset="0"/>
                <a:cs typeface="Arial" panose="020B0604020202020204" pitchFamily="34" charset="0"/>
              </a:rPr>
              <a:t>U Q4 prevladavaju negativni faktori</a:t>
            </a:r>
          </a:p>
          <a:p>
            <a:pPr lvl="1"/>
            <a:r>
              <a:rPr lang="sr-Latn-RS" sz="5200" dirty="0">
                <a:latin typeface="Arial" panose="020B0604020202020204" pitchFamily="34" charset="0"/>
                <a:cs typeface="Arial" panose="020B0604020202020204" pitchFamily="34" charset="0"/>
              </a:rPr>
              <a:t>Sankcije NIS-u i obustava rada rafinerije, pripreme za izvozna ograničenja u EU, nove </a:t>
            </a:r>
            <a:r>
              <a:rPr lang="sr-Latn-RS" sz="5200" dirty="0" err="1">
                <a:latin typeface="Arial" panose="020B0604020202020204" pitchFamily="34" charset="0"/>
                <a:cs typeface="Arial" panose="020B0604020202020204" pitchFamily="34" charset="0"/>
              </a:rPr>
              <a:t>necarinske</a:t>
            </a:r>
            <a:r>
              <a:rPr lang="sr-Latn-RS" sz="5200" dirty="0">
                <a:latin typeface="Arial" panose="020B0604020202020204" pitchFamily="34" charset="0"/>
                <a:cs typeface="Arial" panose="020B0604020202020204" pitchFamily="34" charset="0"/>
              </a:rPr>
              <a:t> barijere za izvoz u SAD…</a:t>
            </a:r>
          </a:p>
          <a:p>
            <a:endParaRPr lang="sr-Latn-R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6000" dirty="0">
                <a:latin typeface="Arial" panose="020B0604020202020204" pitchFamily="34" charset="0"/>
                <a:cs typeface="Arial" panose="020B0604020202020204" pitchFamily="34" charset="0"/>
              </a:rPr>
              <a:t>Procena rasta BDP-a u Srbiji u 2025. se </a:t>
            </a:r>
            <a:r>
              <a:rPr lang="sr-Latn-RS" sz="6000" b="1" dirty="0">
                <a:latin typeface="Arial" panose="020B0604020202020204" pitchFamily="34" charset="0"/>
                <a:cs typeface="Arial" panose="020B0604020202020204" pitchFamily="34" charset="0"/>
              </a:rPr>
              <a:t>dodatno revidira naniže</a:t>
            </a:r>
            <a:r>
              <a:rPr lang="sr-Latn-RS" sz="6000" dirty="0">
                <a:latin typeface="Arial" panose="020B0604020202020204" pitchFamily="34" charset="0"/>
                <a:cs typeface="Arial" panose="020B0604020202020204" pitchFamily="34" charset="0"/>
              </a:rPr>
              <a:t>: očekuje se da rast u bude </a:t>
            </a:r>
            <a:r>
              <a:rPr lang="sr-Latn-RS" sz="6000" b="1" dirty="0">
                <a:latin typeface="Arial" panose="020B0604020202020204" pitchFamily="34" charset="0"/>
                <a:cs typeface="Arial" panose="020B0604020202020204" pitchFamily="34" charset="0"/>
              </a:rPr>
              <a:t>oko 2,0%</a:t>
            </a:r>
          </a:p>
          <a:p>
            <a:pPr lvl="1"/>
            <a:r>
              <a:rPr lang="sr-Latn-RS" sz="5600" dirty="0" err="1">
                <a:latin typeface="Arial" panose="020B0604020202020204" pitchFamily="34" charset="0"/>
                <a:cs typeface="Arial" panose="020B0604020202020204" pitchFamily="34" charset="0"/>
              </a:rPr>
              <a:t>Sptembarska</a:t>
            </a:r>
            <a:r>
              <a:rPr lang="sr-Latn-RS" sz="5600" dirty="0">
                <a:latin typeface="Arial" panose="020B0604020202020204" pitchFamily="34" charset="0"/>
                <a:cs typeface="Arial" panose="020B0604020202020204" pitchFamily="34" charset="0"/>
              </a:rPr>
              <a:t> procena je iznosila oko 2,5%</a:t>
            </a:r>
          </a:p>
          <a:p>
            <a:pPr lvl="1"/>
            <a:r>
              <a:rPr lang="sr-Latn-RS" sz="5200" dirty="0">
                <a:latin typeface="Arial" panose="020B0604020202020204" pitchFamily="34" charset="0"/>
                <a:cs typeface="Arial" panose="020B0604020202020204" pitchFamily="34" charset="0"/>
              </a:rPr>
              <a:t>Da bi se to ostvarilo, potrebno je da BDP u Q4 zabeleži rast od oko 2%</a:t>
            </a:r>
          </a:p>
          <a:p>
            <a:pPr lvl="1"/>
            <a:r>
              <a:rPr lang="sr-Latn-RS" sz="5200" dirty="0">
                <a:latin typeface="Arial" panose="020B0604020202020204" pitchFamily="34" charset="0"/>
                <a:cs typeface="Arial" panose="020B0604020202020204" pitchFamily="34" charset="0"/>
              </a:rPr>
              <a:t>Projekcije rasta BDP: Vlada (2,3%), Evropska komisija – jesen 2025. (2,2%), MMF – decembar 2025. (2%)</a:t>
            </a:r>
          </a:p>
          <a:p>
            <a:pPr marL="457200" lvl="1" indent="0">
              <a:buNone/>
            </a:pPr>
            <a:endParaRPr lang="sr-Latn-R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6000" dirty="0">
                <a:latin typeface="Arial" panose="020B0604020202020204" pitchFamily="34" charset="0"/>
                <a:cs typeface="Arial" panose="020B0604020202020204" pitchFamily="34" charset="0"/>
              </a:rPr>
              <a:t>I u zemljama EU i CIE prognoze privrednog rasta revidirane su na niže, ali znatno manje (u proseku za 0,5 </a:t>
            </a:r>
            <a:r>
              <a:rPr lang="sr-Latn-RS" sz="6000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sr-Latn-RS" sz="6000" dirty="0">
                <a:latin typeface="Arial" panose="020B0604020202020204" pitchFamily="34" charset="0"/>
                <a:cs typeface="Arial" panose="020B0604020202020204" pitchFamily="34" charset="0"/>
              </a:rPr>
              <a:t>.) nego u Srbiji (za oko 2 </a:t>
            </a:r>
            <a:r>
              <a:rPr lang="sr-Latn-RS" sz="6000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sr-Latn-RS" sz="60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lvl="1"/>
            <a:r>
              <a:rPr lang="sr-Latn-RS" sz="5200" dirty="0">
                <a:latin typeface="Arial" panose="020B0604020202020204" pitchFamily="34" charset="0"/>
                <a:cs typeface="Arial" panose="020B0604020202020204" pitchFamily="34" charset="0"/>
              </a:rPr>
              <a:t>…što sugeriše da je ovo usporavanje u Srbiji pod značajnim uticajem domaćih faktora</a:t>
            </a:r>
          </a:p>
          <a:p>
            <a:pPr marL="457200" lvl="1" indent="0">
              <a:buNone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374169-0227-461D-B6B5-8630A35CE910}"/>
              </a:ext>
            </a:extLst>
          </p:cNvPr>
          <p:cNvSpPr/>
          <p:nvPr/>
        </p:nvSpPr>
        <p:spPr>
          <a:xfrm>
            <a:off x="4323357" y="1341212"/>
            <a:ext cx="466984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Procenjena stopa rasta BDP u 2025. u Evropi, </a:t>
            </a:r>
            <a:r>
              <a:rPr lang="sr-Latn-R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međugod</a:t>
            </a:r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%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03AFAD-ED62-4E25-8A70-16CAB6D96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356" y="1618211"/>
            <a:ext cx="4906513" cy="287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04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6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4636"/>
            <a:ext cx="8229600" cy="1143000"/>
          </a:xfrm>
        </p:spPr>
        <p:txBody>
          <a:bodyPr vert="horz">
            <a:noAutofit/>
          </a:bodyPr>
          <a:lstStyle/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Privredna aktivnost – prognoza za 2026. </a:t>
            </a:r>
            <a:endParaRPr lang="en-GB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3962740" cy="3962400"/>
          </a:xfrm>
        </p:spPr>
        <p:txBody>
          <a:bodyPr>
            <a:normAutofit/>
          </a:bodyPr>
          <a:lstStyle/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U 2026. godinu Srbija ulazi sporijom nosećom dinamikom rasta i rizicima</a:t>
            </a: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Trenutna prognoza stope rasta BDP u 2026. godini je na nivou od oko 3%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Pretpostavke: rešavanje problema NIS-a u što skorijem roku i izostanak novih rizika, tj. ograničavajućih faktora</a:t>
            </a:r>
          </a:p>
          <a:p>
            <a:pPr lvl="1"/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Stopa rasta od 3% bila bi na nivou proseka Zapadnog Balkana, a iznad proseka CIE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C274A-9B1E-4A95-95D4-1D933F344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600200"/>
            <a:ext cx="4413939" cy="26730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7AA79F-678A-4599-AC85-5BD88477E7D7}"/>
              </a:ext>
            </a:extLst>
          </p:cNvPr>
          <p:cNvSpPr/>
          <p:nvPr/>
        </p:nvSpPr>
        <p:spPr>
          <a:xfrm>
            <a:off x="4721399" y="1295955"/>
            <a:ext cx="396274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Prognozirana stopa rasta BDP u 2026. godini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66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6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4636"/>
            <a:ext cx="8229600" cy="1143000"/>
          </a:xfrm>
        </p:spPr>
        <p:txBody>
          <a:bodyPr vert="horz">
            <a:noAutofit/>
          </a:bodyPr>
          <a:lstStyle/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Privredna aktivnost – prognoza za 2026. </a:t>
            </a:r>
            <a:endParaRPr lang="en-GB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93655"/>
            <a:ext cx="8458200" cy="4597545"/>
          </a:xfrm>
        </p:spPr>
        <p:txBody>
          <a:bodyPr>
            <a:normAutofit fontScale="47500" lnSpcReduction="20000"/>
          </a:bodyPr>
          <a:lstStyle/>
          <a:p>
            <a:pPr marL="457200" lvl="1" indent="0">
              <a:buNone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3400" dirty="0">
                <a:latin typeface="Arial" panose="020B0604020202020204" pitchFamily="34" charset="0"/>
                <a:cs typeface="Arial" panose="020B0604020202020204" pitchFamily="34" charset="0"/>
              </a:rPr>
              <a:t>Očekuje se da rast bude podstaknut ličnom i državnom potrošnjom i rastom investicija, dok će doprinos neto izvoza verovatno i dalje biti negativan</a:t>
            </a:r>
          </a:p>
          <a:p>
            <a:pPr lvl="1"/>
            <a:r>
              <a:rPr lang="sr-Latn-RS" sz="2900" dirty="0">
                <a:latin typeface="Arial" panose="020B0604020202020204" pitchFamily="34" charset="0"/>
                <a:cs typeface="Arial" panose="020B0604020202020204" pitchFamily="34" charset="0"/>
              </a:rPr>
              <a:t>Rast minimalne zarade i prosečnih zarada i pad kamatnih stopa omogućavaju rast privatne potrošnje</a:t>
            </a:r>
          </a:p>
          <a:p>
            <a:pPr lvl="1"/>
            <a:r>
              <a:rPr lang="sr-Latn-RS" sz="2900" dirty="0">
                <a:latin typeface="Arial" panose="020B0604020202020204" pitchFamily="34" charset="0"/>
                <a:cs typeface="Arial" panose="020B0604020202020204" pitchFamily="34" charset="0"/>
              </a:rPr>
              <a:t>Realizacija budžetskih planova će generisati rast državne potrošnje</a:t>
            </a:r>
          </a:p>
          <a:p>
            <a:pPr lvl="1"/>
            <a:r>
              <a:rPr lang="sr-Latn-RS" sz="2900" dirty="0">
                <a:latin typeface="Arial" panose="020B0604020202020204" pitchFamily="34" charset="0"/>
                <a:cs typeface="Arial" panose="020B0604020202020204" pitchFamily="34" charset="0"/>
              </a:rPr>
              <a:t>Oporavak investicija je neizvestan: politička nestabilnost, kriza u Nemačkoj… Ubrzanje javnih investicija može pozitivno uticati</a:t>
            </a:r>
          </a:p>
          <a:p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3400" dirty="0">
                <a:latin typeface="Arial" panose="020B0604020202020204" pitchFamily="34" charset="0"/>
                <a:cs typeface="Arial" panose="020B0604020202020204" pitchFamily="34" charset="0"/>
              </a:rPr>
              <a:t>Sa proizvodne strane: očekuje se dalji rast sektora usluga, oporavak građevinarstva (javne investicije će ubrzati – Expo?) i prosečna poljoprivredna sezona</a:t>
            </a:r>
          </a:p>
          <a:p>
            <a:endParaRPr lang="sr-Latn-R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3400" dirty="0">
                <a:latin typeface="Arial" panose="020B0604020202020204" pitchFamily="34" charset="0"/>
                <a:cs typeface="Arial" panose="020B0604020202020204" pitchFamily="34" charset="0"/>
              </a:rPr>
              <a:t>Postoji nekoliko bitnih rizika koji mogu dodatno ugroziti projekcije privrednog rasta:</a:t>
            </a:r>
          </a:p>
          <a:p>
            <a:pPr lvl="1"/>
            <a:r>
              <a:rPr lang="sr-Latn-RS" sz="2900" dirty="0">
                <a:latin typeface="Arial" panose="020B0604020202020204" pitchFamily="34" charset="0"/>
                <a:cs typeface="Arial" panose="020B0604020202020204" pitchFamily="34" charset="0"/>
              </a:rPr>
              <a:t>Neizvesnost u vezi sa NIS-om</a:t>
            </a:r>
          </a:p>
          <a:p>
            <a:pPr lvl="1"/>
            <a:r>
              <a:rPr lang="sr-Latn-RS" sz="2900" dirty="0">
                <a:latin typeface="Arial" panose="020B0604020202020204" pitchFamily="34" charset="0"/>
                <a:cs typeface="Arial" panose="020B0604020202020204" pitchFamily="34" charset="0"/>
              </a:rPr>
              <a:t>Sekularni pad priliva SDI</a:t>
            </a:r>
          </a:p>
          <a:p>
            <a:pPr lvl="1"/>
            <a:r>
              <a:rPr lang="sr-Latn-RS" sz="2900" dirty="0">
                <a:latin typeface="Arial" panose="020B0604020202020204" pitchFamily="34" charset="0"/>
                <a:cs typeface="Arial" panose="020B0604020202020204" pitchFamily="34" charset="0"/>
              </a:rPr>
              <a:t>Nova izvozna ograničenja: ekološke carine EU (CBAM), ograničenja izvoza čelika u EU, zabrana izvoza guma nekih proizvođača u SAD</a:t>
            </a:r>
          </a:p>
          <a:p>
            <a:pPr lvl="1"/>
            <a:r>
              <a:rPr lang="sr-Latn-RS" sz="2900" dirty="0">
                <a:latin typeface="Arial" panose="020B0604020202020204" pitchFamily="34" charset="0"/>
                <a:cs typeface="Arial" panose="020B0604020202020204" pitchFamily="34" charset="0"/>
              </a:rPr>
              <a:t>Neizvesnosti u pogledu odnosa sa EU</a:t>
            </a:r>
          </a:p>
          <a:p>
            <a:pPr lvl="1"/>
            <a:r>
              <a:rPr lang="sr-Latn-RS" sz="2900" dirty="0">
                <a:latin typeface="Arial" panose="020B0604020202020204" pitchFamily="34" charset="0"/>
                <a:cs typeface="Arial" panose="020B0604020202020204" pitchFamily="34" charset="0"/>
              </a:rPr>
              <a:t>Odsustvo iskoraka u pogledu unapređenja poslovnog okruženja – pravna sigurnost, efikasnost administracije, strukturne karakteristike fiskalne politike…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60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6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4636"/>
            <a:ext cx="8229600" cy="1143000"/>
          </a:xfrm>
        </p:spPr>
        <p:txBody>
          <a:bodyPr vert="horz">
            <a:noAutofit/>
          </a:bodyPr>
          <a:lstStyle/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Uticaj sankcija prema NIS-u na privredu</a:t>
            </a:r>
            <a:endParaRPr lang="en-GB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93655"/>
            <a:ext cx="8458200" cy="4978545"/>
          </a:xfrm>
        </p:spPr>
        <p:txBody>
          <a:bodyPr>
            <a:normAutofit fontScale="92500" lnSpcReduction="10000"/>
          </a:bodyPr>
          <a:lstStyle/>
          <a:p>
            <a:r>
              <a:rPr lang="sr-Latn-RS" sz="1700" dirty="0">
                <a:latin typeface="Arial" panose="020B0604020202020204" pitchFamily="34" charset="0"/>
                <a:cs typeface="Arial" panose="020B0604020202020204" pitchFamily="34" charset="0"/>
              </a:rPr>
              <a:t>Ukoliko se pitanje NIS-a reši u skorijem periodu, dugoročne posledice trenutne krize na funkcionisanje kompanije i privrede neće biti izražene</a:t>
            </a:r>
          </a:p>
          <a:p>
            <a:pPr lvl="1"/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Iako može uticati na pojačano nepoverenje investitora u pogledu energetske stabilnosti zemlje u širem kontekstu</a:t>
            </a:r>
          </a:p>
          <a:p>
            <a:pPr lvl="1"/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700" dirty="0">
                <a:latin typeface="Arial" panose="020B0604020202020204" pitchFamily="34" charset="0"/>
                <a:cs typeface="Arial" panose="020B0604020202020204" pitchFamily="34" charset="0"/>
              </a:rPr>
              <a:t>Prolongiranje problema koje bi dovelo do destabilizacije naftnog tržišta i eventualnog stečaja kompanije proizvelo bi dugoročno veoma negativne posledice po privredu i građane:</a:t>
            </a:r>
          </a:p>
          <a:p>
            <a:pPr lvl="1"/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Postojeći distributivni kapaciteti ne omogućavaju potpunu supstituciju domaćih derivata uvoznim</a:t>
            </a:r>
          </a:p>
          <a:p>
            <a:pPr lvl="1"/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Povećanje cena naftnih derivata, uz pokretanje inflatorne spirale</a:t>
            </a:r>
          </a:p>
          <a:p>
            <a:pPr lvl="1"/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Gašenje rafinerije u Pančevu bi dovelo do gubitka posla za 1.700 zaposlenih </a:t>
            </a:r>
          </a:p>
          <a:p>
            <a:pPr lvl="2"/>
            <a:r>
              <a:rPr lang="sr-Latn-RS" sz="1300" dirty="0">
                <a:latin typeface="Arial" panose="020B0604020202020204" pitchFamily="34" charset="0"/>
                <a:cs typeface="Arial" panose="020B0604020202020204" pitchFamily="34" charset="0"/>
              </a:rPr>
              <a:t>Pretpostavka je da bi distributivnu mrežu preuzele druge kompanije i da tu ne bi bilo velikog pada zaposlenosti i profita</a:t>
            </a:r>
          </a:p>
          <a:p>
            <a:pPr lvl="1"/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Pad BDV u iznosu jednakom zbiru zarada i profita rafinerije</a:t>
            </a:r>
          </a:p>
          <a:p>
            <a:pPr lvl="1"/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Rast spoljnotrgovinskog deficita (za razliku između uvozne vrednosti inputa i uvozne vrednosti naftnih derivata)</a:t>
            </a:r>
          </a:p>
          <a:p>
            <a:pPr lvl="1"/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Uticaj na stabilnost finansijskog sistema – srazmerno kreditnoj izloženosti banaka prema NIS-u</a:t>
            </a:r>
          </a:p>
          <a:p>
            <a:pPr lvl="1"/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700" dirty="0">
                <a:latin typeface="Arial" panose="020B0604020202020204" pitchFamily="34" charset="0"/>
                <a:cs typeface="Arial" panose="020B0604020202020204" pitchFamily="34" charset="0"/>
              </a:rPr>
              <a:t>U traganju za novim vlasnikom kompanije bi pored stava OFAC-a u pogledu prihvatljivosti, trebalo voditi računa da to bude kompanija koja bi imala interes da zadrži i razvija lokalnu proizvodnju naftnih derivata, umesto njihovog uvoza</a:t>
            </a:r>
          </a:p>
          <a:p>
            <a:pPr lvl="2"/>
            <a:endParaRPr lang="sr-Latn-R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47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6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6553200" cy="1143000"/>
          </a:xfrm>
        </p:spPr>
        <p:txBody>
          <a:bodyPr vert="horz">
            <a:normAutofit/>
          </a:bodyPr>
          <a:lstStyle/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Sadržaj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Pregled osnovnih makroekonomskih trendova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Privredna aktivnost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Tržište rada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Spoljnoekonomski</a:t>
            </a:r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odnosi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Cene i devizni kurs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Monetarna politika, kreditna aktivnost i kamatne stope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Fiskalni tokovi i politika</a:t>
            </a:r>
          </a:p>
          <a:p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Privredni rast Srbije: retrospektiva i perspektiva</a:t>
            </a:r>
          </a:p>
          <a:p>
            <a:endParaRPr lang="sr-Latn-RS" sz="25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80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113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 vert="horz">
            <a:normAutofit/>
          </a:bodyPr>
          <a:lstStyle/>
          <a:p>
            <a:pPr algn="l"/>
            <a:r>
              <a:rPr lang="sr-Latn-RS" sz="28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Zaposlenost i zarade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729" y="1331422"/>
            <a:ext cx="4135285" cy="5061087"/>
          </a:xfrm>
        </p:spPr>
        <p:txBody>
          <a:bodyPr>
            <a:normAutofit fontScale="85000" lnSpcReduction="10000"/>
          </a:bodyPr>
          <a:lstStyle/>
          <a:p>
            <a:r>
              <a:rPr lang="sr-Latn-RS" sz="1900" dirty="0">
                <a:latin typeface="Arial" panose="020B0604020202020204" pitchFamily="34" charset="0"/>
                <a:cs typeface="Arial" panose="020B0604020202020204" pitchFamily="34" charset="0"/>
              </a:rPr>
              <a:t>Indikatori tržišta rada su i dalje stabilni</a:t>
            </a:r>
          </a:p>
          <a:p>
            <a:pPr lvl="1"/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Tržište rada po pravilu reaguje na kretanje privredne aktivnosti za zakašnjenjem</a:t>
            </a:r>
          </a:p>
          <a:p>
            <a:endParaRPr lang="sr-Latn-R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900" dirty="0">
                <a:latin typeface="Arial" panose="020B0604020202020204" pitchFamily="34" charset="0"/>
                <a:cs typeface="Arial" panose="020B0604020202020204" pitchFamily="34" charset="0"/>
              </a:rPr>
              <a:t>Stopa zaposlenosti u Q3 je 51,3%</a:t>
            </a:r>
          </a:p>
          <a:p>
            <a:pPr lvl="1"/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Stopa zaposlenosti </a:t>
            </a:r>
            <a:r>
              <a:rPr lang="sr-Latn-RS" sz="1500" dirty="0" err="1">
                <a:latin typeface="Arial" panose="020B0604020202020204" pitchFamily="34" charset="0"/>
                <a:cs typeface="Arial" panose="020B0604020202020204" pitchFamily="34" charset="0"/>
              </a:rPr>
              <a:t>međugodišnje</a:t>
            </a:r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 opada za 0,6 </a:t>
            </a:r>
            <a:r>
              <a:rPr lang="sr-Latn-RS" sz="1500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 – usled pada neformalne zaposlenosti</a:t>
            </a:r>
          </a:p>
          <a:p>
            <a:pPr lvl="1"/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Formalna zaposlenost stagnira: opada u poljoprivredi i industriji, a raste u uslugama</a:t>
            </a:r>
          </a:p>
          <a:p>
            <a:pPr lvl="2"/>
            <a:r>
              <a:rPr lang="sr-Latn-RS" sz="1300" dirty="0">
                <a:latin typeface="Arial" panose="020B0604020202020204" pitchFamily="34" charset="0"/>
                <a:cs typeface="Arial" panose="020B0604020202020204" pitchFamily="34" charset="0"/>
              </a:rPr>
              <a:t>Stopa neformalne zaposlenosti blago raste (za 0,5 </a:t>
            </a:r>
            <a:r>
              <a:rPr lang="sr-Latn-RS" sz="1300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sr-Latn-RS" sz="1300" dirty="0">
                <a:latin typeface="Arial" panose="020B0604020202020204" pitchFamily="34" charset="0"/>
                <a:cs typeface="Arial" panose="020B0604020202020204" pitchFamily="34" charset="0"/>
              </a:rPr>
              <a:t>), iako je dugoročno na </a:t>
            </a:r>
            <a:r>
              <a:rPr lang="sr-Latn-RS" sz="1300" dirty="0" err="1">
                <a:latin typeface="Arial" panose="020B0604020202020204" pitchFamily="34" charset="0"/>
                <a:cs typeface="Arial" panose="020B0604020202020204" pitchFamily="34" charset="0"/>
              </a:rPr>
              <a:t>opadajućoj</a:t>
            </a:r>
            <a:r>
              <a:rPr lang="sr-Latn-RS" sz="1300" dirty="0">
                <a:latin typeface="Arial" panose="020B0604020202020204" pitchFamily="34" charset="0"/>
                <a:cs typeface="Arial" panose="020B0604020202020204" pitchFamily="34" charset="0"/>
              </a:rPr>
              <a:t> putanji</a:t>
            </a:r>
            <a:br>
              <a:rPr lang="sr-Latn-RS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900" dirty="0">
                <a:latin typeface="Arial" panose="020B0604020202020204" pitchFamily="34" charset="0"/>
                <a:cs typeface="Arial" panose="020B0604020202020204" pitchFamily="34" charset="0"/>
              </a:rPr>
              <a:t>Stopa nezaposlenosti u Q3 je 8,2% </a:t>
            </a:r>
          </a:p>
          <a:p>
            <a:pPr lvl="1"/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Pad (za 0,3 </a:t>
            </a:r>
            <a:r>
              <a:rPr lang="sr-Latn-RS" sz="1600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.) u odnosu na Q2 ’25</a:t>
            </a:r>
          </a:p>
          <a:p>
            <a:pPr lvl="1"/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…a rast (za 0,1 </a:t>
            </a:r>
            <a:r>
              <a:rPr lang="sr-Latn-RS" sz="1600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.) u odnosu na Q3 ’24</a:t>
            </a:r>
          </a:p>
          <a:p>
            <a:pPr lvl="1"/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900" dirty="0">
                <a:latin typeface="Arial" panose="020B0604020202020204" pitchFamily="34" charset="0"/>
                <a:cs typeface="Arial" panose="020B0604020202020204" pitchFamily="34" charset="0"/>
              </a:rPr>
              <a:t>U privatnom sektoru broj zaposlenih blago raste (za 9,5 hiljada), a u javnom opada (za 3 hiljade)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2487" y="1018401"/>
            <a:ext cx="38100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Stopa zaposlenosti i stopa nezaposlenosti (%)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9200" y="4019296"/>
            <a:ext cx="38100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Stopa rasta broja zaposlenih (</a:t>
            </a:r>
            <a:r>
              <a:rPr lang="sr-Latn-R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međugodišnje</a:t>
            </a:r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%)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4CE39-814A-4105-BF64-B3B2EBF01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987" y="1298491"/>
            <a:ext cx="4107577" cy="26003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330FB9-A136-4196-B063-CAE4353974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7351" y="4267200"/>
            <a:ext cx="4135286" cy="248557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5B0E85-C5B0-4520-8FE3-C55A5FD444EE}"/>
              </a:ext>
            </a:extLst>
          </p:cNvPr>
          <p:cNvCxnSpPr/>
          <p:nvPr/>
        </p:nvCxnSpPr>
        <p:spPr>
          <a:xfrm>
            <a:off x="5136980" y="5737168"/>
            <a:ext cx="3581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617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05863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692" y="1282717"/>
            <a:ext cx="4142908" cy="466088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U Q3 zarade su nominalno povećane za 7%, a realno za 1,9% </a:t>
            </a:r>
          </a:p>
          <a:p>
            <a:pPr lvl="1">
              <a:spcBef>
                <a:spcPts val="0"/>
              </a:spcBef>
            </a:pP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Realan rast blago usporava</a:t>
            </a:r>
          </a:p>
          <a:p>
            <a:pPr lvl="1">
              <a:spcBef>
                <a:spcPts val="0"/>
              </a:spcBef>
            </a:pP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U odnosu na prethodni kvartal zarade su smanjene su za 1%</a:t>
            </a:r>
          </a:p>
          <a:p>
            <a:pPr lvl="1">
              <a:spcBef>
                <a:spcPts val="0"/>
              </a:spcBef>
            </a:pP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Nešto brži rast zarada u javnom, nego u privatnom sektoru (7,6% </a:t>
            </a:r>
            <a:r>
              <a:rPr lang="sr-Latn-RS" sz="1400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. 6,7%)</a:t>
            </a:r>
          </a:p>
          <a:p>
            <a:pPr lvl="1">
              <a:spcBef>
                <a:spcPts val="0"/>
              </a:spcBef>
            </a:pP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Očekuje se nastavak rasta zarada, usled povećanja minimalne zarade (10,1%) i indeksacije zarada u javnom sektoru (5,1%)</a:t>
            </a:r>
          </a:p>
          <a:p>
            <a:pPr lvl="1">
              <a:spcBef>
                <a:spcPts val="0"/>
              </a:spcBef>
            </a:pPr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Od 2012. zarade su realno porasle za 52,4%</a:t>
            </a:r>
          </a:p>
          <a:p>
            <a:pPr lvl="1">
              <a:spcBef>
                <a:spcPts val="0"/>
              </a:spcBef>
            </a:pP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Posledica odnosa snaga na tržištu rada</a:t>
            </a:r>
          </a:p>
          <a:p>
            <a:pPr lvl="1">
              <a:spcBef>
                <a:spcPts val="0"/>
              </a:spcBef>
            </a:pPr>
            <a:endParaRPr lang="sr-Latn-R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Prosečna zarada 108 hiljada dinara, a medijalna zarada 84,6 hiljade dinara, tj. za oko 22% manja od prosečne</a:t>
            </a:r>
          </a:p>
          <a:p>
            <a:pPr marL="457200" lvl="1" indent="0">
              <a:spcBef>
                <a:spcPts val="0"/>
              </a:spcBef>
              <a:buNone/>
            </a:pPr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54633" y="1090470"/>
            <a:ext cx="38100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Indeks realnih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zarad</a:t>
            </a:r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(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=100</a:t>
            </a:r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286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Zaposlenost i zarade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653E74-48EA-4488-9B22-CD12666B5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6033" y="1345302"/>
            <a:ext cx="4267200" cy="25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75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692" y="1282717"/>
            <a:ext cx="4142908" cy="4660883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0"/>
              </a:spcBef>
              <a:buNone/>
            </a:pPr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Produktivnost rada je u Q3 povećana za 1,6%, što je solidan rezultat – približan rastu realnih zarada</a:t>
            </a:r>
          </a:p>
          <a:p>
            <a:pPr>
              <a:spcBef>
                <a:spcPts val="0"/>
              </a:spcBef>
            </a:pP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Jedinični troškovi rada su u Q3 povećani za 5,3% </a:t>
            </a:r>
            <a:r>
              <a:rPr lang="sr-Latn-RS" sz="1600" dirty="0" err="1">
                <a:latin typeface="Arial" panose="020B0604020202020204" pitchFamily="34" charset="0"/>
                <a:cs typeface="Arial" panose="020B0604020202020204" pitchFamily="34" charset="0"/>
              </a:rPr>
              <a:t>međugodišnje</a:t>
            </a: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Od 2018. jedinični troškovi rada povećani su za 29,7% - a produktivnost za 13,4%</a:t>
            </a:r>
          </a:p>
          <a:p>
            <a:pPr lvl="1">
              <a:spcBef>
                <a:spcPts val="0"/>
              </a:spcBef>
            </a:pP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Negativan uticaj na izvoznu i investicionu konkurentnost privrede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43400" y="1144217"/>
            <a:ext cx="38100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Kretanje produktivnosti i JTR (2018.g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100</a:t>
            </a:r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286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Zaposlenost i zarade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D1EF32-DB45-4A9F-99DC-9629EDA29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0108" y="1498633"/>
            <a:ext cx="4267200" cy="24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5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6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6553200" cy="1143000"/>
          </a:xfrm>
        </p:spPr>
        <p:txBody>
          <a:bodyPr vert="horz">
            <a:normAutofit/>
          </a:bodyPr>
          <a:lstStyle/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Sadržaj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Pregled osnovnih makroekonomskih trendova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Privredna aktivnost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Tržište rada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Spoljnoekonomski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odnosi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Cene i devizni kurs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Monetarna politika, kreditna aktivnost i kamatne stope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Fiskalni tokovi i politika</a:t>
            </a:r>
          </a:p>
          <a:p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Privredni rast Srbije: retrospektiva i perspektiva</a:t>
            </a:r>
          </a:p>
        </p:txBody>
      </p:sp>
    </p:spTree>
    <p:extLst>
      <p:ext uri="{BB962C8B-B14F-4D97-AF65-F5344CB8AC3E}">
        <p14:creationId xmlns:p14="http://schemas.microsoft.com/office/powerpoint/2010/main" val="2281137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42612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2327"/>
            <a:ext cx="7543800" cy="1143000"/>
          </a:xfrm>
        </p:spPr>
        <p:txBody>
          <a:bodyPr vert="horz">
            <a:noAutofit/>
          </a:bodyPr>
          <a:lstStyle/>
          <a:p>
            <a:pPr algn="l"/>
            <a:r>
              <a:rPr lang="sr-Latn-RS" sz="27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Spoljnoekonomski</a:t>
            </a:r>
            <a:r>
              <a:rPr lang="sr-Latn-RS" sz="27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odnosi </a:t>
            </a:r>
            <a:br>
              <a:rPr lang="sr-Latn-RS" sz="27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7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tekuće transakcije</a:t>
            </a:r>
            <a:endParaRPr lang="en-GB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246949"/>
            <a:ext cx="4191000" cy="5306251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U  Q3 deficit u tekućem platnom bilansu  je iznosio 4,2% BDP, tj. 928 </a:t>
            </a:r>
            <a:r>
              <a:rPr 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. evra 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Manji za 3,2% BDP-a u odnosu na Q3 2024. </a:t>
            </a:r>
          </a:p>
          <a:p>
            <a:pPr marL="0" indent="0">
              <a:buNone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Tri faktora smanjenja deficita u Q3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Pad spoljnotrgovinskog deficita (1,2 </a:t>
            </a:r>
            <a:r>
              <a:rPr 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Pad deficita primarnog dohotka (1,7 </a:t>
            </a:r>
            <a:r>
              <a:rPr 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Rast suficita sekundarnog dohotka – doznake (0,3 </a:t>
            </a:r>
            <a:r>
              <a:rPr 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U Q1-Q3 tekući deficit oko 4,3% BDP-a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Trgovinski deficit 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je u Q3 iznosio 5,4% BDP i manji je za 1,2 pp BDP nego u Q3 2024</a:t>
            </a:r>
          </a:p>
          <a:p>
            <a:pPr marL="457200" lvl="1" indent="0">
              <a:buNone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Izvoz robe raste brže (6,1%) u odnosu na uvoz (2,6%) </a:t>
            </a:r>
          </a:p>
          <a:p>
            <a:pPr lvl="1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Pokrivenost uvoza izvozom robe 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83,4%</a:t>
            </a:r>
          </a:p>
          <a:p>
            <a:pPr lvl="1"/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249638" y="968466"/>
            <a:ext cx="3406313" cy="2844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Tekući i spoljotrgovinski deficit, % BDP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4809459" y="3939381"/>
            <a:ext cx="3733801" cy="2628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Robna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razmena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Srbije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desezonirano</a:t>
            </a:r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r-Latn-R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mlrd</a:t>
            </a:r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evra)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C3EA6D-FA58-4C98-B938-BB63DD501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875" y="1268268"/>
            <a:ext cx="3786076" cy="26428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A27CFA-6702-4AC0-BEEC-A0CD74E31A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644" y="4343400"/>
            <a:ext cx="3957156" cy="238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3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6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6553200" cy="1143000"/>
          </a:xfrm>
        </p:spPr>
        <p:txBody>
          <a:bodyPr vert="horz">
            <a:normAutofit/>
          </a:bodyPr>
          <a:lstStyle/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Sadržaj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Pregled osnovnih makroekonomskih trendova</a:t>
            </a:r>
          </a:p>
          <a:p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Privredna aktivnost</a:t>
            </a:r>
          </a:p>
          <a:p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Tržište rada</a:t>
            </a:r>
          </a:p>
          <a:p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 err="1">
                <a:latin typeface="Arial" panose="020B0604020202020204" pitchFamily="34" charset="0"/>
                <a:cs typeface="Arial" panose="020B0604020202020204" pitchFamily="34" charset="0"/>
              </a:rPr>
              <a:t>Spoljnoekonomski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odnosi</a:t>
            </a:r>
          </a:p>
          <a:p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Cene i devizni kurs</a:t>
            </a:r>
          </a:p>
          <a:p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Monetarna politika, kreditna aktivnost i kamatne stope</a:t>
            </a:r>
          </a:p>
          <a:p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Fiskalni tokovi i politika</a:t>
            </a:r>
          </a:p>
          <a:p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Privredni rast Srbije: retrospektiva i perspektiva</a:t>
            </a:r>
          </a:p>
          <a:p>
            <a:endParaRPr lang="sr-Latn-R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53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4850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83648"/>
            <a:ext cx="5867400" cy="1143000"/>
          </a:xfrm>
        </p:spPr>
        <p:txBody>
          <a:bodyPr vert="horz">
            <a:noAutofit/>
          </a:bodyPr>
          <a:lstStyle/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Spoljnoekonomski odnosi </a:t>
            </a:r>
            <a:b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tekuće transakcije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3962400" cy="4525963"/>
          </a:xfrm>
        </p:spPr>
        <p:txBody>
          <a:bodyPr>
            <a:norm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Odnosi razmene (količnik izvoznih i uvoznih cena) su poboljšani u odnosu na Q3 prethodne godine za 3,7%</a:t>
            </a:r>
          </a:p>
          <a:p>
            <a:pPr lvl="1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U poslednje tri godine odnosi razmene relativno stabilni</a:t>
            </a:r>
          </a:p>
          <a:p>
            <a:endParaRPr lang="sr-Latn-R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Deficit primarnog dohotka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(kapitalni dohoci) </a:t>
            </a:r>
            <a:r>
              <a:rPr lang="sr-Latn-RS" sz="1600" dirty="0" err="1">
                <a:latin typeface="Arial" panose="020B0604020202020204" pitchFamily="34" charset="0"/>
                <a:cs typeface="Arial" panose="020B0604020202020204" pitchFamily="34" charset="0"/>
              </a:rPr>
              <a:t>međugodišnje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smanjen za čak za 1,7 </a:t>
            </a:r>
            <a:r>
              <a:rPr lang="sr-Latn-RS" sz="1600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. BDP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Dugoročno se očekuje dalji rast deficita zbog povećanja spoljnog duga i vrednosti stranog kapitala u Srbiji</a:t>
            </a:r>
          </a:p>
          <a:p>
            <a:endParaRPr lang="sr-Latn-R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Suficit sekundarnog dohotka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(doznake) u Q3 1,5 </a:t>
            </a:r>
            <a:r>
              <a:rPr lang="sr-Latn-RS" sz="1600" dirty="0" err="1">
                <a:latin typeface="Arial" panose="020B0604020202020204" pitchFamily="34" charset="0"/>
                <a:cs typeface="Arial" panose="020B0604020202020204" pitchFamily="34" charset="0"/>
              </a:rPr>
              <a:t>mlrd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. evra, tj. 6,7% BDP-a - </a:t>
            </a:r>
            <a:r>
              <a:rPr lang="sr-Latn-RS" sz="1600" dirty="0" err="1">
                <a:latin typeface="Arial" panose="020B0604020202020204" pitchFamily="34" charset="0"/>
                <a:cs typeface="Arial" panose="020B0604020202020204" pitchFamily="34" charset="0"/>
              </a:rPr>
              <a:t>međugodišnji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rast za 0,3 </a:t>
            </a:r>
            <a:r>
              <a:rPr lang="sr-Latn-RS" sz="1600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BDP-a</a:t>
            </a: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876802" y="1752600"/>
            <a:ext cx="3406313" cy="381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Indeks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odnosa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razmene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2012.g = 100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392E8-5ABA-47F7-A6F3-128712C3A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818" y="2045973"/>
            <a:ext cx="4591045" cy="275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12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99910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 vert="horz">
            <a:normAutofit/>
          </a:bodyPr>
          <a:lstStyle/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Strane direktne investicije</a:t>
            </a:r>
            <a:endParaRPr lang="en-GB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051" y="1219201"/>
            <a:ext cx="4338348" cy="4267200"/>
          </a:xfrm>
        </p:spPr>
        <p:txBody>
          <a:bodyPr>
            <a:noAutofit/>
          </a:bodyPr>
          <a:lstStyle/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U Q3 povećan priliv SDI u odnosu na prvi deo godine, ali i dalje značajno ispod prošlogodišnjeg nivoa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846 </a:t>
            </a:r>
            <a:r>
              <a:rPr lang="sr-Latn-RS" sz="1400" dirty="0" err="1"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. evra, tj. 3,8% BDP-a</a:t>
            </a:r>
          </a:p>
          <a:p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Na nivou prvih devet meseci 2025. priliv SDI svega 1,5 </a:t>
            </a:r>
            <a:r>
              <a:rPr lang="sr-Latn-RS" sz="1600" dirty="0" err="1">
                <a:latin typeface="Arial" panose="020B0604020202020204" pitchFamily="34" charset="0"/>
                <a:cs typeface="Arial" panose="020B0604020202020204" pitchFamily="34" charset="0"/>
              </a:rPr>
              <a:t>mlrd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. evra, tj. 2,3% BDP - pad priliva za 60% (tj. za 1,9 </a:t>
            </a:r>
            <a:r>
              <a:rPr lang="sr-Latn-RS" sz="1600" dirty="0" err="1">
                <a:latin typeface="Arial" panose="020B0604020202020204" pitchFamily="34" charset="0"/>
                <a:cs typeface="Arial" panose="020B0604020202020204" pitchFamily="34" charset="0"/>
              </a:rPr>
              <a:t>mlrd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. evra)</a:t>
            </a:r>
          </a:p>
          <a:p>
            <a:pPr lvl="1"/>
            <a:r>
              <a:rPr lang="sr-Latn-RS" sz="1400" i="1" dirty="0">
                <a:latin typeface="Arial" panose="020B0604020202020204" pitchFamily="34" charset="0"/>
                <a:cs typeface="Arial" panose="020B0604020202020204" pitchFamily="34" charset="0"/>
              </a:rPr>
              <a:t>Sistemski faktori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: kriza u EU, globalna fragmentacija, pad troškovne konkurentnosti privrede, društveno-politička nestabilnost</a:t>
            </a:r>
          </a:p>
          <a:p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Pad priliva SDI zabeležen i u zemljama Centralne i Istočne Evrope 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u prvoj polovini 2025. manje za 58% u odnosu na isti period 2024.</a:t>
            </a: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U uslovima pada SDI, biće neophodno smanjenje tekućeg deficita, radi obezbeđenja spoljne održivosti</a:t>
            </a:r>
          </a:p>
          <a:p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638800" y="1087753"/>
            <a:ext cx="2590800" cy="2628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Bruto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priliv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SDI </a:t>
            </a:r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milioni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evra</a:t>
            </a:r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E4C7D-1BF4-4FC9-8D17-99686D907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056" y="1350646"/>
            <a:ext cx="4218442" cy="25355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F14973-D032-48C2-AE77-718E937BCB16}"/>
              </a:ext>
            </a:extLst>
          </p:cNvPr>
          <p:cNvCxnSpPr/>
          <p:nvPr/>
        </p:nvCxnSpPr>
        <p:spPr>
          <a:xfrm>
            <a:off x="7734994" y="1350646"/>
            <a:ext cx="0" cy="238315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768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7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 vert="horz">
            <a:normAutofit/>
          </a:bodyPr>
          <a:lstStyle/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Devizne i zlatne rezerve</a:t>
            </a:r>
            <a:endParaRPr lang="en-GB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051" y="1219201"/>
            <a:ext cx="3881149" cy="4267200"/>
          </a:xfrm>
        </p:spPr>
        <p:txBody>
          <a:bodyPr>
            <a:noAutofit/>
          </a:bodyPr>
          <a:lstStyle/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Tokom Q3 devizne rezerve povećane za 879 </a:t>
            </a:r>
            <a:r>
              <a:rPr lang="sr-Latn-RS" sz="1600" dirty="0" err="1"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. evra</a:t>
            </a: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Na kraju oktobra 2025. devizne rezerve Srbije (bez zlata) dostigle rekordni nivo od 24,9 </a:t>
            </a:r>
            <a:r>
              <a:rPr lang="sr-Latn-RS" sz="1600" dirty="0" err="1">
                <a:latin typeface="Arial" panose="020B0604020202020204" pitchFamily="34" charset="0"/>
                <a:cs typeface="Arial" panose="020B0604020202020204" pitchFamily="34" charset="0"/>
              </a:rPr>
              <a:t>mlrd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. evra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Uključujući i zlato oko 29,4 </a:t>
            </a:r>
            <a:r>
              <a:rPr lang="sr-Latn-RS" sz="1400" dirty="0" err="1">
                <a:latin typeface="Arial" panose="020B0604020202020204" pitchFamily="34" charset="0"/>
                <a:cs typeface="Arial" panose="020B0604020202020204" pitchFamily="34" charset="0"/>
              </a:rPr>
              <a:t>mlrd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. evra</a:t>
            </a:r>
          </a:p>
          <a:p>
            <a:pPr lvl="1"/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Devizne rezerve Srbije relativno visoke, u poređenju sa drugim zemljama CIE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Dovoljne za pokriće gotovo sedam meseci uvoza</a:t>
            </a: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Devizne rezerve veće u državama sa sopstvenom valutom, u odnosu na zemlje koje su deo </a:t>
            </a:r>
            <a:r>
              <a:rPr lang="sr-Latn-RS" sz="1600" dirty="0" err="1">
                <a:latin typeface="Arial" panose="020B0604020202020204" pitchFamily="34" charset="0"/>
                <a:cs typeface="Arial" panose="020B0604020202020204" pitchFamily="34" charset="0"/>
              </a:rPr>
              <a:t>evrozone</a:t>
            </a: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8B5B3F4-7E6B-4438-8601-B1B6D1FB818D}"/>
              </a:ext>
            </a:extLst>
          </p:cNvPr>
          <p:cNvSpPr txBox="1"/>
          <p:nvPr/>
        </p:nvSpPr>
        <p:spPr>
          <a:xfrm>
            <a:off x="4483211" y="1087753"/>
            <a:ext cx="4584589" cy="2838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Devizne rezerve centralne banke, uključujući zlato (% BDP)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CDF067-8876-46EE-9231-CB79B18DA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392553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46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6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6553200" cy="1143000"/>
          </a:xfrm>
        </p:spPr>
        <p:txBody>
          <a:bodyPr vert="horz">
            <a:normAutofit/>
          </a:bodyPr>
          <a:lstStyle/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Sadržaj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Pregled osnovnih makroekonomskih trendova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Privredna aktivnost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Tržište rada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Spoljnoekonomski</a:t>
            </a:r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odnosi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Cene i devizni kurs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Monetarna politika, kreditna aktivnost i kamatne stope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Fiskalni tokovi i politika</a:t>
            </a:r>
          </a:p>
          <a:p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Privredni rast Srbije: retrospektiva i perspektiva</a:t>
            </a:r>
          </a:p>
          <a:p>
            <a:endParaRPr lang="sr-Latn-RS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5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17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97544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 vert="horz">
            <a:normAutofit/>
          </a:bodyPr>
          <a:lstStyle/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Inflacija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756" y="1166018"/>
            <a:ext cx="4038600" cy="5082382"/>
          </a:xfrm>
        </p:spPr>
        <p:txBody>
          <a:bodyPr>
            <a:normAutofit/>
          </a:bodyPr>
          <a:lstStyle/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Nakon usporavanja tokom jula i avgusta, inflacija osetno oborena od septembra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Sa 4,9% u julu, na 2,8% u novembru – zahvaljujući administrativnim merama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I bazna inflacija se vratila u okvire ciljanog koridora (3±1,5%) – usled usporavanja domaće potrošnje i uvozne inflacije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Inflacija u Srbiji sada ispod proseka CIE i Zapadnog Balkana (4,1%) – nešto viša od proseka EU-27</a:t>
            </a:r>
          </a:p>
          <a:p>
            <a:pPr marL="457200" lvl="1" indent="0">
              <a:buNone/>
            </a:pPr>
            <a:endParaRPr lang="sr-Latn-R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NBS revidirala projekciju inflacije u 2025. na oko 3% (centralna vrednost cilja)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Prosečna inflacija je viša</a:t>
            </a: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257800" y="998042"/>
            <a:ext cx="3200400" cy="2628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sr-Latn-R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đugodišnja</a:t>
            </a:r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inflacija i ciljni koridor (%)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4924647" y="4007799"/>
            <a:ext cx="3762154" cy="2476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sr-Latn-R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đugodišnja</a:t>
            </a:r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inflacija u oktobru 2025. (%)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/>
              <a:t>15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676B7-59DD-4D19-B91C-DDB6F8802C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450" y="4255494"/>
            <a:ext cx="4292048" cy="2592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AB7110-E9F1-4591-97DE-3D63FB4825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2450" y="1290235"/>
            <a:ext cx="4511550" cy="267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95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54825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 vert="horz">
            <a:normAutofit/>
          </a:bodyPr>
          <a:lstStyle/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Inflacija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580" y="1098665"/>
            <a:ext cx="4038600" cy="5073535"/>
          </a:xfrm>
        </p:spPr>
        <p:txBody>
          <a:bodyPr>
            <a:normAutofit lnSpcReduction="10000"/>
          </a:bodyPr>
          <a:lstStyle/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Obaranje inflacije u periodu septembar-novembar u najvećoj meri posledica pada cene hrane za preko 5%</a:t>
            </a: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Efekti primene Vladine Uredbe su nešto veći nego u uporedivim zemljama, zbog šireg i dubljeg obuhvata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Potreba za administrativnim obaranjem cena otvara pitanje efikasnosti monetarne politike i strukturnih karakteristika privrede koji monetarnu politiku čine manje efikasnom</a:t>
            </a: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Rizik ponovnog rasta inflacije nakon ukidanja Uredbe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Zakonsko uređenje trgovačkih praksi?</a:t>
            </a:r>
          </a:p>
          <a:p>
            <a:pPr lvl="1"/>
            <a:endParaRPr lang="sr-Latn-R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Fiskalnom strategijom projektovana inflacija od 3,7% u 2026. godini</a:t>
            </a:r>
          </a:p>
          <a:p>
            <a:pPr marL="457200" lvl="1" indent="0"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486701" y="970404"/>
            <a:ext cx="4371753" cy="2138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Doprinos grupa proizvoda </a:t>
            </a:r>
            <a:r>
              <a:rPr lang="sr-Latn-R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međugodišnjoj</a:t>
            </a:r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inflaciji, u </a:t>
            </a:r>
            <a:r>
              <a:rPr lang="sr-Latn-R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5248052" y="3864160"/>
            <a:ext cx="3438747" cy="2839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Indeks rasta cene hrane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/>
              <a:t>16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6E7C12-5CA5-49C4-B60B-A7485B15B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8772" y="1328292"/>
            <a:ext cx="4304228" cy="2425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EB922E-1FC6-4662-A9D7-3A1C05448F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261705"/>
            <a:ext cx="4367154" cy="242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70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14544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>
            <a:normAutofit/>
          </a:bodyPr>
          <a:lstStyle/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U Q3 kurs stabilan, uz </a:t>
            </a:r>
            <a:r>
              <a:rPr lang="sr-Latn-RS" sz="1600" dirty="0" err="1">
                <a:latin typeface="Arial" panose="020B0604020202020204" pitchFamily="34" charset="0"/>
                <a:cs typeface="Arial" panose="020B0604020202020204" pitchFamily="34" charset="0"/>
              </a:rPr>
              <a:t>aprecijacijske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pritiske – NBS reagovala neto otkupom 830 </a:t>
            </a:r>
            <a:r>
              <a:rPr lang="sr-Latn-RS" sz="1600" dirty="0" err="1"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. evra</a:t>
            </a: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U novembru i decembru – </a:t>
            </a:r>
            <a:r>
              <a:rPr lang="sr-Latn-RS" sz="1600" dirty="0" err="1">
                <a:latin typeface="Arial" panose="020B0604020202020204" pitchFamily="34" charset="0"/>
                <a:cs typeface="Arial" panose="020B0604020202020204" pitchFamily="34" charset="0"/>
              </a:rPr>
              <a:t>deprecijacijski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pritisci, koje je NBS ublažavala prodajom deviza (neto prodaja 285 </a:t>
            </a:r>
            <a:r>
              <a:rPr lang="sr-Latn-RS" sz="1600" dirty="0" err="1"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. evra)</a:t>
            </a: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U prvih 11 meseci NBS neto otkupila 145 </a:t>
            </a:r>
            <a:r>
              <a:rPr lang="sr-Latn-RS" sz="1600" dirty="0" err="1"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. evra na deviznom tržištu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Najniži iznos neto kupovine deviza od 2020, kao posledica stanja pada priliva kapitala</a:t>
            </a: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Održivost fiksnog kursa na srednji i dugi rok podrazumeva da su druge politike usklađene sa fiksnim kursom</a:t>
            </a:r>
          </a:p>
          <a:p>
            <a:pPr marL="0" indent="0">
              <a:buNone/>
            </a:pP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Devizni kurs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5007256" y="1030477"/>
            <a:ext cx="3908143" cy="2628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Nominalni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realni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dinar/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prosek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meseca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D17B39-BE4C-4594-935D-344C8C6E2B66}"/>
              </a:ext>
            </a:extLst>
          </p:cNvPr>
          <p:cNvSpPr txBox="1"/>
          <p:nvPr/>
        </p:nvSpPr>
        <p:spPr>
          <a:xfrm>
            <a:off x="4953001" y="3941794"/>
            <a:ext cx="3810000" cy="276999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indent="0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sr-Latn-RS" b="1" dirty="0"/>
              <a:t>Intervencije NBS na deviznom tržištu (</a:t>
            </a:r>
            <a:r>
              <a:rPr lang="sr-Latn-RS" b="1" dirty="0" err="1"/>
              <a:t>mil</a:t>
            </a:r>
            <a:r>
              <a:rPr lang="sr-Latn-RS" b="1" dirty="0"/>
              <a:t>. evra)</a:t>
            </a:r>
            <a:endParaRPr lang="en-GB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2D14B5-3D98-4A56-A145-63A1037A0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329896"/>
            <a:ext cx="4191000" cy="25753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C41E15-FB50-4489-893E-ADF886194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4149" y="4270804"/>
            <a:ext cx="40912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75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6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6553200" cy="1143000"/>
          </a:xfrm>
        </p:spPr>
        <p:txBody>
          <a:bodyPr vert="horz">
            <a:normAutofit/>
          </a:bodyPr>
          <a:lstStyle/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Sadržaj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Pregled osnovnih makroekonomskih trendova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Privredna aktivnost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Tržište rada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Spoljnoekonomski</a:t>
            </a:r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odnosi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Cene i devizni kurs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Monetarna politika, kreditna aktivnost i kamatne stope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Fiskalni tokovi i politika</a:t>
            </a:r>
          </a:p>
          <a:p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Privredni rast Srbije: retrospektiva i perspektiva</a:t>
            </a:r>
          </a:p>
          <a:p>
            <a:endParaRPr lang="sr-Latn-RS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5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89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1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81568"/>
            <a:ext cx="8229600" cy="1143000"/>
          </a:xfrm>
        </p:spPr>
        <p:txBody>
          <a:bodyPr vert="horz">
            <a:normAutofit/>
          </a:bodyPr>
          <a:lstStyle/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Monetarna politika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00727"/>
            <a:ext cx="4114800" cy="5426075"/>
          </a:xfrm>
        </p:spPr>
        <p:txBody>
          <a:bodyPr>
            <a:noAutofit/>
          </a:bodyPr>
          <a:lstStyle/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NBS od septembra 2024. godine nije menjala referentu kamatnu stopu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…što se u uslovima pojačanih neizvesnosti ocenjuje opravdanim</a:t>
            </a: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Centralne banke pokazuju veću opreznost 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ECB je nastavila pauziranje smanjenja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FED je nastavio sa snažnim smanjenjem kamatnih stopa (3,5-3,75%)</a:t>
            </a: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Ključni faktori koji će uticati na buduće odluke centralnih banaka: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Kretanje inflacije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Trgovinska neizvesnost i efekti američkih carina na globalnu inflaciju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Stanje na tržištu rada u SAD koje pokazuje znake slabljenja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Geopolitička neizvesnost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992571"/>
            <a:ext cx="3048012" cy="277017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indent="0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sr-Latn-RS" b="1" dirty="0"/>
              <a:t>Inflacija i referentna stopa NBS (%) 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5F45CC-015A-400D-B602-1FBC39F4E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030" y="1295913"/>
            <a:ext cx="4363368" cy="274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25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76011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 vert="horz">
            <a:normAutofit/>
          </a:bodyPr>
          <a:lstStyle/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Kreditna aktivnost banaka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936" y="1291029"/>
            <a:ext cx="4538331" cy="5334000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Nominalni </a:t>
            </a:r>
            <a:r>
              <a:rPr 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međugodišnji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rast M2 u Q3 od 10,1%, što predstavlja ubrzanje u odnosu na Q2</a:t>
            </a:r>
          </a:p>
          <a:p>
            <a:pPr marL="457200" lvl="1" indent="0">
              <a:buNone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Nastavak veoma </a:t>
            </a:r>
            <a:r>
              <a:rPr 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snažnogn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rasta kreditne aktivnosti u Q3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Kreditni plasmani povećani za 1,57 </a:t>
            </a:r>
            <a:r>
              <a:rPr 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mlrd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. evra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U prethodna četiri kvartala krediti povećani za 4,7 </a:t>
            </a:r>
            <a:r>
              <a:rPr 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mlrd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. evra - rekordno</a:t>
            </a:r>
          </a:p>
          <a:p>
            <a:pPr marL="0" indent="0">
              <a:buNone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Rastu krediti stanovništvu i preduzećima, kao i zaduživanje u inostranstvu (50-50)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Struktura novih domaćih kredita privredi nepromenjena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Visok udeo krediti za likvidnost i obrtna sredstva, dok udeo kredita za investicije stagnira</a:t>
            </a:r>
          </a:p>
          <a:p>
            <a:pPr lvl="1"/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700" dirty="0">
                <a:latin typeface="Arial" panose="020B0604020202020204" pitchFamily="34" charset="0"/>
                <a:cs typeface="Arial" panose="020B0604020202020204" pitchFamily="34" charset="0"/>
              </a:rPr>
              <a:t>Nastavak </a:t>
            </a:r>
            <a:r>
              <a:rPr lang="sr-Latn-RS" sz="2700" dirty="0" err="1">
                <a:latin typeface="Arial" panose="020B0604020202020204" pitchFamily="34" charset="0"/>
                <a:cs typeface="Arial" panose="020B0604020202020204" pitchFamily="34" charset="0"/>
              </a:rPr>
              <a:t>značajanog</a:t>
            </a:r>
            <a:r>
              <a:rPr lang="sr-Latn-RS" sz="2700" dirty="0">
                <a:latin typeface="Arial" panose="020B0604020202020204" pitchFamily="34" charset="0"/>
                <a:cs typeface="Arial" panose="020B0604020202020204" pitchFamily="34" charset="0"/>
              </a:rPr>
              <a:t> rasta kreditnog potencijala banaka -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za 1,86 </a:t>
            </a:r>
            <a:r>
              <a:rPr 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mlrd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vra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Rastu depoziti stanovništva i preduzeća (50-50)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Rast dinarskih depozita čini ¾ novih depozita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3988" y="1016947"/>
            <a:ext cx="3048012" cy="277017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indent="0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sr-Latn-RS" b="1" dirty="0"/>
              <a:t>Odnos novčane mase prema BDP (%)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BA8D41-E311-4B7D-89C6-06E5010D8490}"/>
              </a:ext>
            </a:extLst>
          </p:cNvPr>
          <p:cNvSpPr txBox="1"/>
          <p:nvPr/>
        </p:nvSpPr>
        <p:spPr>
          <a:xfrm>
            <a:off x="5826791" y="3908102"/>
            <a:ext cx="3048012" cy="277017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indent="0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sr-Latn-RS" b="1" dirty="0"/>
              <a:t>Kreditna aktivnost (</a:t>
            </a:r>
            <a:r>
              <a:rPr lang="sr-Latn-RS" b="1" dirty="0" err="1"/>
              <a:t>mil</a:t>
            </a:r>
            <a:r>
              <a:rPr lang="sr-Latn-RS" b="1" dirty="0"/>
              <a:t>. evra)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32B245-7CA7-4EF3-98CF-9AFE9005F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132" y="4151727"/>
            <a:ext cx="4151932" cy="266082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0273F6-D8AB-4716-BB67-3F49D32E3048}"/>
              </a:ext>
            </a:extLst>
          </p:cNvPr>
          <p:cNvCxnSpPr/>
          <p:nvPr/>
        </p:nvCxnSpPr>
        <p:spPr>
          <a:xfrm>
            <a:off x="8077200" y="4267200"/>
            <a:ext cx="0" cy="1981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230CB86-CF28-4AB5-AA98-2F31865787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1310425"/>
            <a:ext cx="4194464" cy="244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6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6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6553200" cy="1143000"/>
          </a:xfrm>
        </p:spPr>
        <p:txBody>
          <a:bodyPr vert="horz">
            <a:normAutofit/>
          </a:bodyPr>
          <a:lstStyle/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Sadržaj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Pregled osnovnih makroekonomskih trendova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Privredna aktivnost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Tržište rada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Spoljnoekonomski</a:t>
            </a:r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odnosi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Cene i devizni kurs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Monetarna politika, kreditna aktivnost i kamatne stope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Fiskalni tokovi i politika</a:t>
            </a:r>
          </a:p>
          <a:p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Privredni rast Srbije: retrospektiva i perspektiva</a:t>
            </a:r>
          </a:p>
          <a:p>
            <a:endParaRPr lang="sr-Latn-RS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5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49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9913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 vert="horz">
            <a:normAutofit/>
          </a:bodyPr>
          <a:lstStyle/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Kamatne stope na kredite banaka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038600" cy="4525963"/>
          </a:xfrm>
        </p:spPr>
        <p:txBody>
          <a:bodyPr>
            <a:normAutofit/>
          </a:bodyPr>
          <a:lstStyle/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Realne kamatne stope u Q3 osetno rastu, zbog obaranja inflacije</a:t>
            </a:r>
          </a:p>
          <a:p>
            <a:pPr lvl="1"/>
            <a:r>
              <a:rPr lang="sr-Latn-RS" sz="1300" dirty="0">
                <a:latin typeface="Arial" panose="020B0604020202020204" pitchFamily="34" charset="0"/>
                <a:cs typeface="Arial" panose="020B0604020202020204" pitchFamily="34" charset="0"/>
              </a:rPr>
              <a:t>Nominalne kamatne stope su stabilne</a:t>
            </a:r>
          </a:p>
          <a:p>
            <a:pPr lvl="1"/>
            <a:r>
              <a:rPr lang="sr-Latn-RS" sz="1300" dirty="0">
                <a:latin typeface="Arial" panose="020B0604020202020204" pitchFamily="34" charset="0"/>
                <a:cs typeface="Arial" panose="020B0604020202020204" pitchFamily="34" charset="0"/>
              </a:rPr>
              <a:t>Rast kamata za obe vrste kredita</a:t>
            </a:r>
          </a:p>
          <a:p>
            <a:pPr lvl="1"/>
            <a:endParaRPr lang="sr-Latn-R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U Q2 realne kamatne stope na dinarske kredite za obrtna sredstva stagniraju, dok za investicije blago rastu (za 0,2 </a:t>
            </a:r>
            <a:r>
              <a:rPr lang="sr-Latn-RS" sz="1600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lvl="1"/>
            <a:r>
              <a:rPr lang="sr-Latn-RS" sz="1300" dirty="0">
                <a:latin typeface="Arial" panose="020B0604020202020204" pitchFamily="34" charset="0"/>
                <a:cs typeface="Arial" panose="020B0604020202020204" pitchFamily="34" charset="0"/>
              </a:rPr>
              <a:t>Stagnacija kamatnih stopa povezana je i sa nepromenjenom referentnom kamatnom stopom</a:t>
            </a:r>
          </a:p>
          <a:p>
            <a:pPr lvl="1"/>
            <a:endParaRPr lang="sr-Latn-R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Kamatne stope na indeksirane stambene kredite blago rastu (+0,1 </a:t>
            </a:r>
            <a:r>
              <a:rPr lang="sr-Latn-RS" sz="1600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), dok za ostale vrste indeksiranih kredita nema većih oscilacija</a:t>
            </a:r>
          </a:p>
          <a:p>
            <a:endParaRPr lang="sr-Latn-R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2891" y="1052137"/>
            <a:ext cx="3553909" cy="277017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indent="0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sr-Latn-RS" b="1" dirty="0"/>
              <a:t>Realne kamatne stope na dinarske kredite (%) (%)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6C3B0C-F87A-4475-AB26-1405F98801EA}"/>
              </a:ext>
            </a:extLst>
          </p:cNvPr>
          <p:cNvSpPr txBox="1"/>
          <p:nvPr/>
        </p:nvSpPr>
        <p:spPr>
          <a:xfrm>
            <a:off x="5199255" y="3800872"/>
            <a:ext cx="3392067" cy="277017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indent="0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sr-Latn-RS" b="1" dirty="0"/>
              <a:t>Kamatne stope na indeksirane kredite (%)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006597-1691-4E6A-98EC-70F6F812E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117" y="1296095"/>
            <a:ext cx="4362282" cy="2504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9CD7E9-30DE-469A-9BBE-500F6FCF81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3117" y="4030167"/>
            <a:ext cx="4387158" cy="27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53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1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81568"/>
            <a:ext cx="8229600" cy="1143000"/>
          </a:xfrm>
        </p:spPr>
        <p:txBody>
          <a:bodyPr vert="horz">
            <a:normAutofit/>
          </a:bodyPr>
          <a:lstStyle/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Nenaplativi krediti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00727"/>
            <a:ext cx="4114800" cy="5426075"/>
          </a:xfrm>
        </p:spPr>
        <p:txBody>
          <a:bodyPr>
            <a:noAutofit/>
          </a:bodyPr>
          <a:lstStyle/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U Q3 udeo loših (nenaplativih) kredita dodatno opao na 2,8% (-0,35 </a:t>
            </a:r>
            <a:r>
              <a:rPr lang="sr-Latn-RS" sz="1600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. u odnosu na Q2)</a:t>
            </a: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Ukupan iznos loših kredita pao ispod milijardu evra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Oko 40% čine krediti fizičkim licima i preduzetnicima, a preostalih 60% preduzećima</a:t>
            </a: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992571"/>
            <a:ext cx="3048012" cy="277017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indent="0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sr-Latn-RS" b="1" dirty="0"/>
              <a:t>Udeo nenaplativih kredita (%)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B86A7A-7BD0-402C-A101-18F528237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236337"/>
            <a:ext cx="4423196" cy="28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25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6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6553200" cy="1143000"/>
          </a:xfrm>
        </p:spPr>
        <p:txBody>
          <a:bodyPr vert="horz">
            <a:normAutofit/>
          </a:bodyPr>
          <a:lstStyle/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Sadržaj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Pregled osnovnih makroekonomskih trendova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Privredna aktivnost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Tržište rada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Spoljnoekonomski</a:t>
            </a:r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odnosi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Cene i devizni kurs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Monetarna politika, kreditna aktivnost i kamatne stope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Fiskalni tokovi i politika</a:t>
            </a:r>
          </a:p>
          <a:p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Privredni rast Srbije: retrospektiva i perspektiva</a:t>
            </a:r>
          </a:p>
          <a:p>
            <a:pPr marL="0" indent="0">
              <a:buNone/>
            </a:pPr>
            <a:endParaRPr lang="sr-Latn-RS" sz="25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5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28052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 vert="horz">
            <a:normAutofit/>
          </a:bodyPr>
          <a:lstStyle/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Fiskalni tokovi i politika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215" y="1376218"/>
            <a:ext cx="4272741" cy="5121275"/>
          </a:xfrm>
        </p:spPr>
        <p:txBody>
          <a:bodyPr>
            <a:noAutofit/>
          </a:bodyPr>
          <a:lstStyle/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U Q3 je ostvaren fiskalni deficit od 1,6% BDP, dok je na nivou prvih devet meseci 2025. ostvaren deficit od 62,3 </a:t>
            </a:r>
            <a:r>
              <a:rPr lang="sr-Latn-RS" sz="1600" dirty="0" err="1">
                <a:latin typeface="Arial" panose="020B0604020202020204" pitchFamily="34" charset="0"/>
                <a:cs typeface="Arial" panose="020B0604020202020204" pitchFamily="34" charset="0"/>
              </a:rPr>
              <a:t>mlrd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. dinara (0,8% BDP-a)</a:t>
            </a: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Prihodi nastavljaju spori rast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U Q3 rast ukupnih prihoda 2,3%, dok poreski prihodi ubrzavaju (4,9%)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U Q1-Q3 rast prihoda 2% (poreskih prihoda 3,3%) – znatno sporije od planiranog (5,2%)</a:t>
            </a:r>
          </a:p>
          <a:p>
            <a:pPr lvl="1"/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Rast rashoda nastavljen, ali i takođe ispod plana</a:t>
            </a:r>
          </a:p>
          <a:p>
            <a:pPr lvl="1"/>
            <a:r>
              <a:rPr lang="sr-Latn-RS" sz="1400" dirty="0" err="1">
                <a:latin typeface="Arial" panose="020B0604020202020204" pitchFamily="34" charset="0"/>
                <a:cs typeface="Arial" panose="020B0604020202020204" pitchFamily="34" charset="0"/>
              </a:rPr>
              <a:t>Međugodišnji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 rast ukupnih rashoda u Q3 od 6% (</a:t>
            </a:r>
            <a:r>
              <a:rPr lang="sr-Latn-RS" sz="1400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. 8% u Q2)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U Q1-Q3 rast rashoda od 5,2% (plan za 2025 – rast od 5,6%)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Kapitalni rashodi se realizuju osetno ispod plana u drugom delu godine</a:t>
            </a:r>
          </a:p>
          <a:p>
            <a:pPr lvl="1"/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5867400" y="1244771"/>
            <a:ext cx="1905000" cy="2628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Fiskalni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bilans</a:t>
            </a:r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BDP</a:t>
            </a:r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7963FD-4B9C-418B-B73A-640692804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727" y="1524000"/>
            <a:ext cx="4190166" cy="249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7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32884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840" y="1371600"/>
            <a:ext cx="4038600" cy="4984750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Porezi na dohodak i doprinosi su nastavili visok rast 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…usled rasta zarada</a:t>
            </a:r>
          </a:p>
          <a:p>
            <a:pPr marL="457200" lvl="1" indent="0">
              <a:buNone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Prihodi </a:t>
            </a:r>
            <a:r>
              <a:rPr 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akciza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i blago rastu, dok se i dalje ne beleži osetniji oporavak prihoda od PDV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Spor rast i opadanja poreza na potrošnju je posledica stagnacije domaće tražnje, a moguće i rasta sive ekonomije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Tekući rashodi se kreću uglavnom u skladu sa očekivanjima (osim kamata i subvencija)</a:t>
            </a:r>
          </a:p>
          <a:p>
            <a:pPr marL="457200" lvl="1" indent="0">
              <a:buNone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Kapitalni rashodi u Q3 snažno opali – na nivo prva tri kvartala ispod plana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Realizacija građevinskih radova na brojnim objektima javne infrastrukture ide sporije od plana</a:t>
            </a:r>
          </a:p>
          <a:p>
            <a:pPr lvl="1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U oktobru taj pad još veći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Fiskalni tokovi i politika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1094459"/>
            <a:ext cx="3185536" cy="461665"/>
          </a:xfrm>
          <a:prstGeom prst="rect">
            <a:avLst/>
          </a:prstGeom>
        </p:spPr>
        <p:txBody>
          <a:bodyPr wrap="square" rtlCol="0"/>
          <a:lstStyle/>
          <a:p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Realni rast javnih prihoda, međugod. u %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3962400"/>
            <a:ext cx="3566536" cy="461665"/>
          </a:xfrm>
          <a:prstGeom prst="rect">
            <a:avLst/>
          </a:prstGeom>
        </p:spPr>
        <p:txBody>
          <a:bodyPr wrap="square" rtlCol="0"/>
          <a:lstStyle/>
          <a:p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Realni rast javnih rashoda, međugod. u %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262B44-8605-4FF0-9CFF-4CC686B4C4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2679" y="1387351"/>
            <a:ext cx="4317721" cy="2502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4091A0-5F84-4268-8032-639140E5D5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3331" y="4219593"/>
            <a:ext cx="4307069" cy="250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40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25002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8199" y="1419616"/>
            <a:ext cx="4038600" cy="4142984"/>
          </a:xfrm>
        </p:spPr>
        <p:txBody>
          <a:bodyPr>
            <a:normAutofit fontScale="92500"/>
          </a:bodyPr>
          <a:lstStyle/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Javni dug je krajem Q3 iznosio 38,1 </a:t>
            </a:r>
            <a:r>
              <a:rPr lang="sr-Latn-RS" sz="1600" dirty="0" err="1">
                <a:latin typeface="Arial" panose="020B0604020202020204" pitchFamily="34" charset="0"/>
                <a:cs typeface="Arial" panose="020B0604020202020204" pitchFamily="34" charset="0"/>
              </a:rPr>
              <a:t>mlrd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. evra (43,7% BDP) </a:t>
            </a:r>
          </a:p>
          <a:p>
            <a:pPr lvl="1"/>
            <a:endParaRPr lang="sr-Latn-R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Tokom Q3 javni dug opao za oko 440 </a:t>
            </a:r>
            <a:r>
              <a:rPr lang="sr-Latn-RS" sz="1600" dirty="0" err="1"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. evra, a od početka godine za oko 760 </a:t>
            </a:r>
            <a:r>
              <a:rPr lang="sr-Latn-RS" sz="1600" dirty="0" err="1"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. evra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Otplata dospelih obaveza iz rezervi formiranih ranijim zaduživanjem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Efekat </a:t>
            </a:r>
            <a:r>
              <a:rPr lang="sr-Latn-RS" sz="1400" dirty="0" err="1">
                <a:latin typeface="Arial" panose="020B0604020202020204" pitchFamily="34" charset="0"/>
                <a:cs typeface="Arial" panose="020B0604020202020204" pitchFamily="34" charset="0"/>
              </a:rPr>
              <a:t>aprecijacije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 dinara prema dolaru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U srednjem roku dinamika duga je određena deficitom </a:t>
            </a: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Pad javnog duga u odnosu na BDP veći od smanjenja nominalnog duga, usled: 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Inflacije i stabilnog kursa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Realnog rasta privrede  </a:t>
            </a:r>
          </a:p>
          <a:p>
            <a:pPr marL="457200" lvl="1" indent="0">
              <a:buNone/>
            </a:pP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Fiskalni tokovi i politika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638800" y="1419617"/>
            <a:ext cx="2438400" cy="25678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Dinamika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javnog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duga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Srbije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355FE0-6633-48C4-8CC0-DD919A528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3687" y="1682509"/>
            <a:ext cx="4423117" cy="244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1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8199" y="1419616"/>
            <a:ext cx="4038600" cy="5133584"/>
          </a:xfrm>
        </p:spPr>
        <p:txBody>
          <a:bodyPr>
            <a:normAutofit/>
          </a:bodyPr>
          <a:lstStyle/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Srbija će u 2025. godini ostvariti fiskalni deficit od 2,5-3% BDP-a</a:t>
            </a:r>
          </a:p>
          <a:p>
            <a:pPr lvl="1"/>
            <a:r>
              <a:rPr lang="sr-Latn-RS" sz="1300" dirty="0">
                <a:latin typeface="Arial" panose="020B0604020202020204" pitchFamily="34" charset="0"/>
                <a:cs typeface="Arial" panose="020B0604020202020204" pitchFamily="34" charset="0"/>
              </a:rPr>
              <a:t>Planiran je bio deficit od 3% BDP</a:t>
            </a:r>
          </a:p>
          <a:p>
            <a:pPr lvl="1"/>
            <a:r>
              <a:rPr lang="sr-Latn-RS" sz="1300" dirty="0">
                <a:latin typeface="Arial" panose="020B0604020202020204" pitchFamily="34" charset="0"/>
                <a:cs typeface="Arial" panose="020B0604020202020204" pitchFamily="34" charset="0"/>
              </a:rPr>
              <a:t>Strukturni deficit u 2025. relativno visok: 2,5% BDP-a</a:t>
            </a:r>
          </a:p>
          <a:p>
            <a:pPr lvl="1"/>
            <a:endParaRPr lang="sr-Latn-R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Javni dug će do kraja godine stati na nivou ispod 45% BDP-a</a:t>
            </a: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Fiskalna politika se prilagodila usporavanju privrede ograničavanjem rashoda (i tekućih i kapitalnih), kako bi fiskalni bilans ostao u planiranim okvirima</a:t>
            </a:r>
          </a:p>
          <a:p>
            <a:pPr lvl="1"/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Značaj aranžmana sa MMF</a:t>
            </a:r>
          </a:p>
          <a:p>
            <a:pPr marL="457200" lvl="1" indent="0">
              <a:buNone/>
            </a:pP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Deficit i dug Srbije u evropskim okvirima relativno niski</a:t>
            </a:r>
          </a:p>
          <a:p>
            <a:pPr lvl="1"/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Ali su troškovi zaduživanja relativno visoki – blizu 2% BDP-a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Fiskalni tokovi i politika u 2025.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094685" y="1008344"/>
            <a:ext cx="3352800" cy="1565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Fiskalni bilans u Evropi u 2025. (% BDP)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2039512C-0D93-4726-B49E-FA4EE72C27AF}"/>
              </a:ext>
            </a:extLst>
          </p:cNvPr>
          <p:cNvSpPr txBox="1"/>
          <p:nvPr/>
        </p:nvSpPr>
        <p:spPr>
          <a:xfrm>
            <a:off x="5181600" y="3886200"/>
            <a:ext cx="3352800" cy="1565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Javni dug u Evropi, kraj 2025. (% BDP)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61CB6D-53AA-47C0-9BE3-B4CFE5B93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883" y="4185636"/>
            <a:ext cx="4218917" cy="25358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445820-4A77-494F-8CD0-246DC7E498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6882" y="1247895"/>
            <a:ext cx="4218917" cy="26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87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8333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 vert="horz">
            <a:normAutofit/>
          </a:bodyPr>
          <a:lstStyle/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Fiskalni politika u 2026.</a:t>
            </a:r>
            <a:endParaRPr lang="en-GB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932"/>
            <a:ext cx="8534400" cy="5129068"/>
          </a:xfrm>
        </p:spPr>
        <p:txBody>
          <a:bodyPr>
            <a:normAutofit/>
          </a:bodyPr>
          <a:lstStyle/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Fiskalnim okvirom za 2026. godinu planiran fiskalni deficit od 3% BDP-a, što bi uz privredni rast od 3%, učinilo da javni dug krajem 2026. godine ostane na nivou ispod 45% BDP-a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Povećanje plata za 5,1% (ispod nominalnog rasta BDP-a) i penzija za 12%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Smanjenje javnih investicija (za 0,4% BDP-a)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Strukturni deficit se smanjuje na 1,6% BDP-a, što je pozitivno</a:t>
            </a:r>
          </a:p>
          <a:p>
            <a:pPr marL="457200" lvl="1" indent="0">
              <a:buNone/>
            </a:pPr>
            <a:endParaRPr lang="sr-Latn-R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Opšti fiskalni okvir održiv, ako bude ostvaren. Postoje brojni rizici: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Energetika (kriza sa NIS-om) – može da ima negativan uticaj i na naplatu prihoda i na nastanak dodatnih rashoda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Nepredviđeni tekući rashodi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U 2026. godini nije planiran kvalitativni iskorak u unapređenju strukturnih karakteristika fiskalne politike, koja bi pozitivno doprinosila srednjoročnom rastu: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Javna potrošnja ostaje relativno visoka (43,9% BDP-a): za 1-2 </a:t>
            </a:r>
            <a:r>
              <a:rPr lang="sr-Latn-RS" sz="1400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 iznad proseka CIE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Nema najava reforme poreske politike, kao ni politike javnih rashoda</a:t>
            </a:r>
          </a:p>
          <a:p>
            <a:pPr lvl="1"/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079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6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6553200" cy="1143000"/>
          </a:xfrm>
        </p:spPr>
        <p:txBody>
          <a:bodyPr vert="horz">
            <a:normAutofit/>
          </a:bodyPr>
          <a:lstStyle/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Sadržaj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Pregled osnovnih makroekonomskih trendova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Privredna aktivnost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Tržište rada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Spoljnoekonomski</a:t>
            </a:r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odnosi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Cene i devizni kurs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Monetarna politika, kreditna aktivnost i kamatne stope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Fiskalni tokovi i politika</a:t>
            </a:r>
          </a:p>
          <a:p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Privredni rast Srbije: retrospektiva i perspektiva</a:t>
            </a:r>
          </a:p>
          <a:p>
            <a:pPr marL="0" indent="0">
              <a:buNone/>
            </a:pPr>
            <a:endParaRPr lang="sr-Latn-RS" sz="25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5334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6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 vert="horz">
            <a:normAutofit/>
          </a:bodyPr>
          <a:lstStyle/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Perspektive rasta privrede Srbije:</a:t>
            </a:r>
            <a:b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retrospektiva</a:t>
            </a:r>
            <a:endParaRPr lang="en-GB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932"/>
            <a:ext cx="3657600" cy="5129068"/>
          </a:xfrm>
        </p:spPr>
        <p:txBody>
          <a:bodyPr>
            <a:normAutofit/>
          </a:bodyPr>
          <a:lstStyle/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U prethodne dve i po decenije ostvarila prosečnu stopu rasta BDP od 3,2%</a:t>
            </a:r>
          </a:p>
          <a:p>
            <a:pPr lvl="1"/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Približno proseku CIE i Z. Balkana</a:t>
            </a:r>
          </a:p>
          <a:p>
            <a:pPr lvl="1"/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Iznad proseka EU-27</a:t>
            </a:r>
          </a:p>
          <a:p>
            <a:pPr lvl="1"/>
            <a:endParaRPr lang="sr-Latn-R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Konvergencija sa EU-27, ali ne i sa EU-CIE</a:t>
            </a: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Periodi bržeg rasta: 2001-2007. i 2018-2025.</a:t>
            </a: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0ADAAC3-4748-4979-9912-C7F39E9B8784}"/>
              </a:ext>
            </a:extLst>
          </p:cNvPr>
          <p:cNvSpPr txBox="1"/>
          <p:nvPr/>
        </p:nvSpPr>
        <p:spPr>
          <a:xfrm>
            <a:off x="5094685" y="1008344"/>
            <a:ext cx="3352800" cy="1565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Prosečne stope rasta  BDP: 2001-2025.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5CA020-7D9A-409E-BD8D-B89B8A8B3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295400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8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48029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7162800" cy="1143000"/>
          </a:xfrm>
        </p:spPr>
        <p:txBody>
          <a:bodyPr vert="horz">
            <a:normAutofit/>
          </a:bodyPr>
          <a:lstStyle/>
          <a:p>
            <a:pPr algn="l"/>
            <a:r>
              <a:rPr lang="sr-Latn-RS" sz="27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Osnovni makroekonomski trendovi u Q3</a:t>
            </a:r>
            <a:endParaRPr lang="en-GB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58201" cy="4525963"/>
          </a:xfrm>
        </p:spPr>
        <p:txBody>
          <a:bodyPr>
            <a:normAutofit/>
          </a:bodyPr>
          <a:lstStyle/>
          <a:p>
            <a:r>
              <a:rPr lang="sr-Latn-R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Privredni rast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2% </a:t>
            </a: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Približno rastu BDP-a u Q1 (1,9%) i Q2 (2,1%), a slabije od plana (2,3%)</a:t>
            </a: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Prognoza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rasta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za 2025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~2,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% –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značajno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ispod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prvobitnih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očekivanja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(~4%)</a:t>
            </a: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Posledica pre svega unutrašnjih rizika i neizvesnosti, a u manjoj meri i spoljnih faktora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Inflacija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stopa inflacije snažno oborena administrativnim merama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2,9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u novembru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, a bazna inflacija vraćena u ciljani koridor</a:t>
            </a: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Platni</a:t>
            </a:r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bilans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tekući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deficit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2,7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mlrd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evra</a:t>
            </a: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Znatno manji (za 3,2 </a:t>
            </a:r>
            <a:r>
              <a:rPr lang="sr-Latn-RS" sz="1400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 BDP) u odnosu na Q3 prošle godine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eto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priliv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SDI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% u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odnosu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Q3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prošl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godinu</a:t>
            </a:r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Tržište</a:t>
            </a:r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Na tržištu rada još uvek nema osetnijeg pogoršanja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Zaposlenost stabilna (blago pada neformalna zaposlenost),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blago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smanjenje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stope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nezaposlenosti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(8,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rast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plata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dalje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brži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produktivnost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999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6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 vert="horz">
            <a:normAutofit/>
          </a:bodyPr>
          <a:lstStyle/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Perspektive rasta privrede Srbije:</a:t>
            </a:r>
            <a:b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retrospektiva</a:t>
            </a:r>
            <a:endParaRPr lang="en-GB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" y="1510146"/>
            <a:ext cx="4416830" cy="5129067"/>
          </a:xfrm>
        </p:spPr>
        <p:txBody>
          <a:bodyPr>
            <a:normAutofit lnSpcReduction="10000"/>
          </a:bodyPr>
          <a:lstStyle/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Uzroci solidnog rasta u periodu 2018-2025:</a:t>
            </a:r>
          </a:p>
          <a:p>
            <a:pPr lvl="1"/>
            <a:r>
              <a:rPr lang="sr-Latn-RS" sz="1400" b="1" dirty="0">
                <a:latin typeface="Arial" panose="020B0604020202020204" pitchFamily="34" charset="0"/>
                <a:cs typeface="Arial" panose="020B0604020202020204" pitchFamily="34" charset="0"/>
              </a:rPr>
              <a:t>Ljudski kapital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: povećanje zaposlenosti</a:t>
            </a:r>
          </a:p>
          <a:p>
            <a:pPr lvl="1"/>
            <a:r>
              <a:rPr lang="sr-Latn-RS" sz="1400" b="1" dirty="0">
                <a:latin typeface="Arial" panose="020B0604020202020204" pitchFamily="34" charset="0"/>
                <a:cs typeface="Arial" panose="020B0604020202020204" pitchFamily="34" charset="0"/>
              </a:rPr>
              <a:t>Fizički kapital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: povećanje investicija u osnovna sredstva (javne investicije i strane privatne investicije)</a:t>
            </a:r>
          </a:p>
          <a:p>
            <a:pPr lvl="2"/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Domaće privatne investicije opale</a:t>
            </a:r>
          </a:p>
          <a:p>
            <a:pPr lvl="1"/>
            <a:r>
              <a:rPr lang="sr-Latn-RS" sz="1400" b="1" dirty="0">
                <a:latin typeface="Arial" panose="020B0604020202020204" pitchFamily="34" charset="0"/>
                <a:cs typeface="Arial" panose="020B0604020202020204" pitchFamily="34" charset="0"/>
              </a:rPr>
              <a:t>Tehnički progres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: udeo od svega 22% u oblikovanju stope rasta, a u CIE oko 50%</a:t>
            </a:r>
          </a:p>
          <a:p>
            <a:pPr lvl="1"/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Perspektive rasta na ovom modelu se bliže svojim granicama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Dodatno smanjenje nezaposlenosti i povećanje aktivnosti na tržištu rada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Unapređenje efikasnosti javnih investicija i podsticanje domaćih privatnih investicija</a:t>
            </a:r>
          </a:p>
          <a:p>
            <a:pPr lvl="1"/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Za dinamičan i održivi rast u srednjem i dugom roku neophodan iskorak u pogledu tehničkog progresa</a:t>
            </a:r>
          </a:p>
          <a:p>
            <a:pPr lvl="1"/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Dobre politike mogu da naprave razliku</a:t>
            </a:r>
          </a:p>
          <a:p>
            <a:endParaRPr lang="sr-Latn-R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sr-Latn-R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sr-Latn-R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A9FFDA-9F39-40D2-895B-229CF3742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1524000"/>
            <a:ext cx="4378037" cy="2690668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2F85099E-A824-4D2C-AA3B-7529F3F95637}"/>
              </a:ext>
            </a:extLst>
          </p:cNvPr>
          <p:cNvSpPr txBox="1"/>
          <p:nvPr/>
        </p:nvSpPr>
        <p:spPr>
          <a:xfrm>
            <a:off x="5334000" y="1237894"/>
            <a:ext cx="3352800" cy="1565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Prosečna stopa rasta BDP: 2018-2025.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898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6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 vert="horz">
            <a:normAutofit/>
          </a:bodyPr>
          <a:lstStyle/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Perspektive rasta privrede Srbije:</a:t>
            </a:r>
            <a:b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pogled unapred</a:t>
            </a:r>
            <a:endParaRPr lang="en-GB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932"/>
            <a:ext cx="8153400" cy="5129068"/>
          </a:xfrm>
        </p:spPr>
        <p:txBody>
          <a:bodyPr>
            <a:normAutofit/>
          </a:bodyPr>
          <a:lstStyle/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Ključna pretpostavka: </a:t>
            </a:r>
            <a:r>
              <a:rPr lang="sr-Latn-RS" sz="1600" dirty="0" err="1">
                <a:latin typeface="Arial" panose="020B0604020202020204" pitchFamily="34" charset="0"/>
                <a:cs typeface="Arial" panose="020B0604020202020204" pitchFamily="34" charset="0"/>
              </a:rPr>
              <a:t>inkluzivne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institucije (vladavina prava, slobodno tržište, jednaki uslovi za sve ekonomske aktere)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Dostizanje zemalja CIE u domenu kvaliteta institucija bi za jednu generaciju povećao dohodak za oko 35% (1% godišnje ubrzanje privrednog rasta)</a:t>
            </a:r>
          </a:p>
          <a:p>
            <a:pPr lvl="1"/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Politike za podsticanje rasta zasnovanog na tehničkom progresu: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Makroekonomska i fiskalna stabilnost (nizak deficit, dug i inflacija)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Unapređenje strukturnih karakteristika fiskalne politike</a:t>
            </a:r>
          </a:p>
          <a:p>
            <a:pPr lvl="2"/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Poreska reforma u funkciji povećanja konkurentnosti, smanjenja nejednakosti i zelene tranzicije</a:t>
            </a:r>
          </a:p>
          <a:p>
            <a:pPr lvl="2"/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Unapređenje politike javnih investicija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Dobro ciljane industrijske politike usmerene na razvoj </a:t>
            </a:r>
            <a:r>
              <a:rPr lang="sr-Latn-RS" sz="1400" dirty="0" err="1">
                <a:latin typeface="Arial" panose="020B0604020202020204" pitchFamily="34" charset="0"/>
                <a:cs typeface="Arial" panose="020B0604020202020204" pitchFamily="34" charset="0"/>
              </a:rPr>
              <a:t>trehnološki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 naprednih grana i energetsku tranziciju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Ulaganje u obrazovanje, nauku i istraživanja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Podsticanje transfera tehnologija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Privlačenje talenata iz dijaspore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Snažnije uključivanje domaćih kompanija u globalne lance snabdevanja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Integracija u evropski institucionalni okvir: uklanjanje ekonomskih barijera</a:t>
            </a:r>
          </a:p>
          <a:p>
            <a:pPr lvl="1"/>
            <a:endParaRPr lang="sr-Latn-R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sr-Latn-R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sr-Latn-R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48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2000" y="4800600"/>
            <a:ext cx="7772400" cy="1470025"/>
          </a:xfrm>
        </p:spPr>
        <p:txBody>
          <a:bodyPr vert="horz">
            <a:normAutofit/>
          </a:bodyPr>
          <a:lstStyle/>
          <a:p>
            <a:r>
              <a:rPr lang="sr-Latn-RS" sz="2800" b="1" noProof="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KVARTALNI MONITOR BR. 82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r="66043"/>
          <a:stretch/>
        </p:blipFill>
        <p:spPr>
          <a:xfrm>
            <a:off x="4267200" y="6035740"/>
            <a:ext cx="1085681" cy="615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03825"/>
            <a:ext cx="1778943" cy="492197"/>
          </a:xfrm>
          <a:prstGeom prst="rect">
            <a:avLst/>
          </a:prstGeom>
        </p:spPr>
      </p:pic>
      <p:pic>
        <p:nvPicPr>
          <p:cNvPr id="7" name="Picture 6" descr="Ekof logo - bela pozadina horizontalno, latinica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3400" y="382416"/>
            <a:ext cx="2819400" cy="7605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955361-8AAC-47D6-819D-7012D3CEE050}"/>
              </a:ext>
            </a:extLst>
          </p:cNvPr>
          <p:cNvSpPr txBox="1"/>
          <p:nvPr/>
        </p:nvSpPr>
        <p:spPr>
          <a:xfrm>
            <a:off x="1943100" y="2659559"/>
            <a:ext cx="5638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2155506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36448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 vert="horz">
            <a:normAutofit/>
          </a:bodyPr>
          <a:lstStyle/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Osnovni makroekonomski trendovi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114800"/>
          </a:xfrm>
        </p:spPr>
        <p:txBody>
          <a:bodyPr>
            <a:normAutofit fontScale="92500" lnSpcReduction="10000"/>
          </a:bodyPr>
          <a:lstStyle/>
          <a:p>
            <a:r>
              <a:rPr lang="sr-Latn-RS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Monetarna politika</a:t>
            </a:r>
            <a:r>
              <a:rPr lang="sr-Latn-RS" sz="1700" dirty="0">
                <a:latin typeface="Arial" panose="020B0604020202020204" pitchFamily="34" charset="0"/>
                <a:cs typeface="Arial" panose="020B0604020202020204" pitchFamily="34" charset="0"/>
              </a:rPr>
              <a:t>: restriktivna, referentna stopa nepromenjena (5,75%)</a:t>
            </a:r>
          </a:p>
          <a:p>
            <a:pPr lvl="1"/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Snažan rast kreditne aktivnosti banaka; Kamatne stope realno rastu</a:t>
            </a:r>
          </a:p>
          <a:p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Fiskalna politika</a:t>
            </a:r>
            <a:r>
              <a:rPr lang="sr-Latn-RS" sz="1700" dirty="0">
                <a:latin typeface="Arial" panose="020B0604020202020204" pitchFamily="34" charset="0"/>
                <a:cs typeface="Arial" panose="020B0604020202020204" pitchFamily="34" charset="0"/>
              </a:rPr>
              <a:t>: i prihodi i rashodi rastu, ali ispod plana; pad kapitalnih rashoda → deficit u periodu </a:t>
            </a:r>
            <a:r>
              <a:rPr lang="sr-Latn-RS" sz="1700" dirty="0" err="1">
                <a:latin typeface="Arial" panose="020B0604020202020204" pitchFamily="34" charset="0"/>
                <a:cs typeface="Arial" panose="020B0604020202020204" pitchFamily="34" charset="0"/>
              </a:rPr>
              <a:t>jan</a:t>
            </a:r>
            <a:r>
              <a:rPr lang="sr-Latn-RS" sz="1700" dirty="0">
                <a:latin typeface="Arial" panose="020B0604020202020204" pitchFamily="34" charset="0"/>
                <a:cs typeface="Arial" panose="020B0604020202020204" pitchFamily="34" charset="0"/>
              </a:rPr>
              <a:t>-septembar nizak (oko 62,3 </a:t>
            </a:r>
            <a:r>
              <a:rPr lang="sr-Latn-RS" sz="1700" dirty="0" err="1">
                <a:latin typeface="Arial" panose="020B0604020202020204" pitchFamily="34" charset="0"/>
                <a:cs typeface="Arial" panose="020B0604020202020204" pitchFamily="34" charset="0"/>
              </a:rPr>
              <a:t>mlrd</a:t>
            </a:r>
            <a:r>
              <a:rPr lang="sr-Latn-RS" sz="1700" dirty="0">
                <a:latin typeface="Arial" panose="020B0604020202020204" pitchFamily="34" charset="0"/>
                <a:cs typeface="Arial" panose="020B0604020202020204" pitchFamily="34" charset="0"/>
              </a:rPr>
              <a:t>. dinara, tj. 0,8% BDP-a) </a:t>
            </a:r>
          </a:p>
          <a:p>
            <a:pPr lvl="1"/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Fiskalni deficit u 2025. godini verovatno ispod 3% BDP-a (oko 2,5%)</a:t>
            </a:r>
          </a:p>
          <a:p>
            <a:pPr lvl="1"/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Javni dug: 38,8 </a:t>
            </a:r>
            <a:r>
              <a:rPr lang="sr-Latn-RS" sz="1500" dirty="0" err="1">
                <a:latin typeface="Arial" panose="020B0604020202020204" pitchFamily="34" charset="0"/>
                <a:cs typeface="Arial" panose="020B0604020202020204" pitchFamily="34" charset="0"/>
              </a:rPr>
              <a:t>mlrd</a:t>
            </a:r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. evra (~45% BDP-a) – ispod proseka CIE i blizu starog fiskalnog praga</a:t>
            </a:r>
          </a:p>
          <a:p>
            <a:pPr lvl="1"/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Budžet za 2026. </a:t>
            </a:r>
            <a:r>
              <a:rPr lang="sr-Latn-RS" sz="1500" dirty="0" err="1">
                <a:latin typeface="Arial" panose="020B0604020202020204" pitchFamily="34" charset="0"/>
                <a:cs typeface="Arial" panose="020B0604020202020204" pitchFamily="34" charset="0"/>
              </a:rPr>
              <a:t>makrofiskalno</a:t>
            </a:r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 održiv, ali postoje značajni rizici; Odsustvo strukturnih reformi javnih finansija</a:t>
            </a:r>
          </a:p>
          <a:p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700" b="1" dirty="0">
                <a:latin typeface="Arial" panose="020B0604020202020204" pitchFamily="34" charset="0"/>
                <a:cs typeface="Arial" panose="020B0604020202020204" pitchFamily="34" charset="0"/>
              </a:rPr>
              <a:t>Kratkoročni i srednjoročni rizici</a:t>
            </a:r>
            <a:r>
              <a:rPr lang="sr-Latn-RS" sz="17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Energetika (NIS)</a:t>
            </a:r>
          </a:p>
          <a:p>
            <a:pPr lvl="1"/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Domaća politička nestabilnost</a:t>
            </a:r>
          </a:p>
          <a:p>
            <a:pPr lvl="1"/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Slabljenje priliva SDI</a:t>
            </a:r>
          </a:p>
          <a:p>
            <a:pPr lvl="1"/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Nova eksterna ograničenja (izvoz čelika u EU, ekološke carine EU – CBAM, američke carine, ograničenja izvoza gume u SAD)</a:t>
            </a:r>
          </a:p>
          <a:p>
            <a:pPr lvl="1"/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Globalni rizici (slabi rezultati privreda EU, vraćanje carinskih barijera, geopolitičke tenzije)</a:t>
            </a:r>
          </a:p>
          <a:p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0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6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6553200" cy="1143000"/>
          </a:xfrm>
        </p:spPr>
        <p:txBody>
          <a:bodyPr vert="horz">
            <a:normAutofit/>
          </a:bodyPr>
          <a:lstStyle/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Sadržaj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Pregled osnovnih makroekonomskih trendova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Privredna aktivnost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Tržište rada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Spoljnoekonomski</a:t>
            </a:r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odnosi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Cene i devizni kurs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Monetarna politika, kreditna aktivnost i kamatne stope</a:t>
            </a:r>
          </a:p>
          <a:p>
            <a:endParaRPr lang="sr-Latn-RS" sz="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Fiskalni tokovi i politika</a:t>
            </a:r>
          </a:p>
          <a:p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Privredni rast Srbije: retrospektiva i perspektiva</a:t>
            </a:r>
          </a:p>
          <a:p>
            <a:endParaRPr lang="sr-Latn-RS" sz="25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419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5642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44978"/>
            <a:ext cx="7391400" cy="1143000"/>
          </a:xfrm>
        </p:spPr>
        <p:txBody>
          <a:bodyPr vert="horz">
            <a:noAutofit/>
          </a:bodyPr>
          <a:lstStyle/>
          <a:p>
            <a:pPr algn="l"/>
            <a:r>
              <a:rPr lang="sr-Latn-RS" sz="27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Privredna aktivnost – kratkoročni trendovi</a:t>
            </a:r>
            <a:endParaRPr lang="en-GB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36518"/>
            <a:ext cx="4191000" cy="4572000"/>
          </a:xfrm>
        </p:spPr>
        <p:txBody>
          <a:bodyPr>
            <a:noAutofit/>
          </a:bodyPr>
          <a:lstStyle/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U Q3 nastavljen umereni rast privrede</a:t>
            </a:r>
          </a:p>
          <a:p>
            <a:pPr lvl="1"/>
            <a:r>
              <a:rPr lang="sr-Latn-RS" sz="1400" dirty="0" err="1">
                <a:latin typeface="Arial" panose="020B0604020202020204" pitchFamily="34" charset="0"/>
                <a:cs typeface="Arial" panose="020B0604020202020204" pitchFamily="34" charset="0"/>
              </a:rPr>
              <a:t>Međugodišnji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 rast BDP iznosio je 2,0% (u Q1 je bio 1,9%, a u Q2 oko 2,1%)</a:t>
            </a:r>
          </a:p>
          <a:p>
            <a:pPr lvl="1"/>
            <a:r>
              <a:rPr lang="sr-Latn-RS" sz="1400" dirty="0" err="1">
                <a:latin typeface="Arial" panose="020B0604020202020204" pitchFamily="34" charset="0"/>
                <a:cs typeface="Arial" panose="020B0604020202020204" pitchFamily="34" charset="0"/>
              </a:rPr>
              <a:t>Desezonirani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 rast u odnosu na Q2 2025. je iznosio 0,6% (2,4% </a:t>
            </a:r>
            <a:r>
              <a:rPr lang="sr-Latn-RS" sz="1400" dirty="0" err="1">
                <a:latin typeface="Arial" panose="020B0604020202020204" pitchFamily="34" charset="0"/>
                <a:cs typeface="Arial" panose="020B0604020202020204" pitchFamily="34" charset="0"/>
              </a:rPr>
              <a:t>anualizovano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Ipak, rezultat ostvaren u Q3 je slabiji od (revidiranog) plana – očekivan je rast od 2,3%</a:t>
            </a:r>
          </a:p>
          <a:p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Rezultat u Q3 je posledica: 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Političke krize u Srbiji i slabe poljoprivredne sezone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Strukturnih problema privrede </a:t>
            </a:r>
          </a:p>
          <a:p>
            <a:pPr lvl="1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Nepovoljnih globalnih kretanja</a:t>
            </a:r>
          </a:p>
          <a:p>
            <a:pPr lvl="1"/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U Q3 2025. rast BDP Srbije je bio nešto ispod proseka zemalja CIE (2,4%), a iznad proseka EU-27 (1,6%)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05400" y="1098022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esezoniran</a:t>
            </a:r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kretanje </a:t>
            </a:r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BDP-a, (2008=100)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10200" y="4108070"/>
            <a:ext cx="3102533" cy="276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 BDP-a u Q3 2025. (%)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76F10-0B1C-4E0A-88B2-9DE227D07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504" y="1375021"/>
            <a:ext cx="3809054" cy="2538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A82190-DCD4-41DC-92D1-B8701D8C39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4364961"/>
            <a:ext cx="3857002" cy="231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73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4189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76" y="-77265"/>
            <a:ext cx="8229600" cy="1143000"/>
          </a:xfrm>
        </p:spPr>
        <p:txBody>
          <a:bodyPr vert="horz">
            <a:noAutofit/>
          </a:bodyPr>
          <a:lstStyle/>
          <a:p>
            <a:pPr algn="l"/>
            <a:r>
              <a:rPr lang="sr-Latn-RS" sz="27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Privredna aktivnost </a:t>
            </a:r>
            <a:br>
              <a:rPr lang="sr-Latn-RS" sz="27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7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po sektorima i upotrebi</a:t>
            </a:r>
            <a:endParaRPr lang="en-GB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51336"/>
            <a:ext cx="4038600" cy="52018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r-Latn-RS" sz="2900" b="1" dirty="0">
                <a:latin typeface="Arial" panose="020B0604020202020204" pitchFamily="34" charset="0"/>
                <a:cs typeface="Arial" panose="020B0604020202020204" pitchFamily="34" charset="0"/>
              </a:rPr>
              <a:t>PROIZVODNI PRISTUP</a:t>
            </a:r>
          </a:p>
          <a:p>
            <a:pPr marL="0" indent="0">
              <a:buNone/>
            </a:pPr>
            <a:endParaRPr lang="sr-Latn-R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900" dirty="0">
                <a:latin typeface="Arial" panose="020B0604020202020204" pitchFamily="34" charset="0"/>
                <a:cs typeface="Arial" panose="020B0604020202020204" pitchFamily="34" charset="0"/>
              </a:rPr>
              <a:t>Osim građevinarstva i poljoprivrede, ostale delatnosti beleže rast</a:t>
            </a:r>
          </a:p>
          <a:p>
            <a:pPr lvl="1"/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Snažan rast nastavljen u IKT, a solidan rast i u industriji</a:t>
            </a:r>
          </a:p>
          <a:p>
            <a:pPr lvl="1"/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Dubok pad u građevinarstvu: pad u realizaciji javnih projekata i gradnji privatnih poslovnih objekata, dok stanogradnja raste</a:t>
            </a:r>
          </a:p>
          <a:p>
            <a:pPr lvl="1"/>
            <a:endParaRPr lang="sr-Latn-R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r-Latn-R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sr-Latn-RS" sz="3000" b="1" dirty="0">
                <a:latin typeface="Arial" panose="020B0604020202020204" pitchFamily="34" charset="0"/>
                <a:cs typeface="Arial" panose="020B0604020202020204" pitchFamily="34" charset="0"/>
              </a:rPr>
              <a:t>RASHODNI PRISTUP</a:t>
            </a:r>
          </a:p>
          <a:p>
            <a:pPr marL="457200" lvl="1" indent="0">
              <a:buNone/>
            </a:pPr>
            <a:endParaRPr lang="sr-Latn-R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900" dirty="0">
                <a:latin typeface="Arial" panose="020B0604020202020204" pitchFamily="34" charset="0"/>
                <a:cs typeface="Arial" panose="020B0604020202020204" pitchFamily="34" charset="0"/>
              </a:rPr>
              <a:t>Osetan pad investicija i umeren pad neto izvoza, uz umeren rast državne i privatne potrošnje</a:t>
            </a:r>
          </a:p>
          <a:p>
            <a:pPr lvl="1"/>
            <a:r>
              <a:rPr lang="sr-Latn-RS" sz="2600" dirty="0">
                <a:latin typeface="Arial" panose="020B0604020202020204" pitchFamily="34" charset="0"/>
                <a:cs typeface="Arial" panose="020B0604020202020204" pitchFamily="34" charset="0"/>
              </a:rPr>
              <a:t>Uzroci pada investicija: slabija realizacija javnih investicija, smanjenje i odlaganje privatnih investicija zbog eksternih i internih neizvesnosti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54525" y="1059340"/>
            <a:ext cx="40006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 BDV po delatnostima u Q3 2025, </a:t>
            </a:r>
            <a:r>
              <a:rPr lang="sr-Latn-R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međugod</a:t>
            </a:r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%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3181" y="3975028"/>
            <a:ext cx="43222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 BDP i komponenti tražnje u Q3 2025, </a:t>
            </a:r>
            <a:r>
              <a:rPr lang="sr-Latn-R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međugod</a:t>
            </a:r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%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27813E-FFED-4B8B-AAD4-EDEBAA715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9858" y="1323546"/>
            <a:ext cx="4295539" cy="252284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037FEE-12E3-4701-87D7-C68D6CF3139E}"/>
              </a:ext>
            </a:extLst>
          </p:cNvPr>
          <p:cNvCxnSpPr>
            <a:cxnSpLocks/>
          </p:cNvCxnSpPr>
          <p:nvPr/>
        </p:nvCxnSpPr>
        <p:spPr>
          <a:xfrm>
            <a:off x="5486400" y="1351336"/>
            <a:ext cx="0" cy="249505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E668425-C123-4923-9087-4BB144D88D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245632"/>
            <a:ext cx="4364181" cy="251177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2B9FA5-7E0C-4F28-8CA7-24BFD8F216E6}"/>
              </a:ext>
            </a:extLst>
          </p:cNvPr>
          <p:cNvCxnSpPr>
            <a:cxnSpLocks/>
          </p:cNvCxnSpPr>
          <p:nvPr/>
        </p:nvCxnSpPr>
        <p:spPr>
          <a:xfrm>
            <a:off x="5562600" y="4245632"/>
            <a:ext cx="0" cy="250043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004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27437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86500"/>
            <a:ext cx="8229600" cy="1143000"/>
          </a:xfrm>
        </p:spPr>
        <p:txBody>
          <a:bodyPr vert="horz">
            <a:noAutofit/>
          </a:bodyPr>
          <a:lstStyle/>
          <a:p>
            <a:pPr algn="l"/>
            <a:r>
              <a:rPr lang="sr-Latn-R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Privredna aktivnost – industrija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28" y="1350710"/>
            <a:ext cx="4398771" cy="4745290"/>
          </a:xfrm>
        </p:spPr>
        <p:txBody>
          <a:bodyPr>
            <a:normAutofit/>
          </a:bodyPr>
          <a:lstStyle/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U Q3 nastavljen solidan rast industrijske proizvodnje – od 2,8% (iznad proseka CIE)</a:t>
            </a:r>
          </a:p>
          <a:p>
            <a:pPr lvl="1"/>
            <a:r>
              <a:rPr lang="sr-Latn-RS" sz="1300" dirty="0">
                <a:latin typeface="Arial" panose="020B0604020202020204" pitchFamily="34" charset="0"/>
                <a:cs typeface="Arial" panose="020B0604020202020204" pitchFamily="34" charset="0"/>
              </a:rPr>
              <a:t>Blago usporavanje u oktobru – rast od 2,3%</a:t>
            </a:r>
          </a:p>
          <a:p>
            <a:pPr lvl="1"/>
            <a:r>
              <a:rPr lang="sr-Latn-RS" sz="1300" dirty="0" err="1">
                <a:latin typeface="Arial" panose="020B0604020202020204" pitchFamily="34" charset="0"/>
                <a:cs typeface="Arial" panose="020B0604020202020204" pitchFamily="34" charset="0"/>
              </a:rPr>
              <a:t>Desezonirani</a:t>
            </a:r>
            <a:r>
              <a:rPr lang="sr-Latn-RS" sz="1300" dirty="0">
                <a:latin typeface="Arial" panose="020B0604020202020204" pitchFamily="34" charset="0"/>
                <a:cs typeface="Arial" panose="020B0604020202020204" pitchFamily="34" charset="0"/>
              </a:rPr>
              <a:t> rast u odnosu na Q3 oko 0,6%</a:t>
            </a:r>
          </a:p>
          <a:p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Solidan rast u rudarstvu (6,8%), dok rast prerađivačke industrije usporava (1,3%)</a:t>
            </a:r>
          </a:p>
          <a:p>
            <a:endParaRPr lang="sr-Latn-R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U oktobru se naziru znaci usporavanja – industrijska proizvodnja -1,3%, usled blagog pada prerađivačke industrije i sektora energetike </a:t>
            </a:r>
          </a:p>
          <a:p>
            <a:pPr lvl="1"/>
            <a:r>
              <a:rPr lang="sr-Latn-RS" sz="1300" dirty="0">
                <a:latin typeface="Arial" panose="020B0604020202020204" pitchFamily="34" charset="0"/>
                <a:cs typeface="Arial" panose="020B0604020202020204" pitchFamily="34" charset="0"/>
              </a:rPr>
              <a:t>Takvi trendovi će se produbiti do kraja godine (NIS)</a:t>
            </a:r>
          </a:p>
          <a:p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U EU i CIE industrija u Q3 ubrzava, ali veoma blago (za oko 0,3 </a:t>
            </a:r>
            <a:r>
              <a:rPr lang="sr-Latn-RS" sz="1600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/>
            <a:r>
              <a:rPr lang="sr-Latn-RS" sz="1300" dirty="0">
                <a:latin typeface="Arial" panose="020B0604020202020204" pitchFamily="34" charset="0"/>
                <a:cs typeface="Arial" panose="020B0604020202020204" pitchFamily="34" charset="0"/>
              </a:rPr>
              <a:t>Loši rezultati u Nemačkoj se nastavljaju                  (-0,9% u Q3)</a:t>
            </a:r>
          </a:p>
          <a:p>
            <a:pPr lvl="1"/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918000"/>
            <a:ext cx="4429591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Desezonirani</a:t>
            </a:r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indeksi industrijske proizvodnje, Ø2005=100 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599" y="3974995"/>
            <a:ext cx="4170171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Industrijska proizvodnja u Q3 2025, </a:t>
            </a:r>
            <a:r>
              <a:rPr lang="sr-Latn-R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međugod</a:t>
            </a:r>
            <a:r>
              <a:rPr lang="sr-Latn-R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rast u %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7B0404-1841-401A-B82D-CF8517329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1907" y="1333499"/>
            <a:ext cx="4177485" cy="2665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67DB77-3602-4B4E-9A7A-7109992DCE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9423" y="4251994"/>
            <a:ext cx="4061348" cy="255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093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41968</TotalTime>
  <Words>3986</Words>
  <Application>Microsoft Office PowerPoint</Application>
  <PresentationFormat>On-screen Show (4:3)</PresentationFormat>
  <Paragraphs>577</Paragraphs>
  <Slides>42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Office Theme</vt:lpstr>
      <vt:lpstr>think-cell Slide</vt:lpstr>
      <vt:lpstr>KVARTALNI MONITOR BR. 82</vt:lpstr>
      <vt:lpstr>Sadržaj</vt:lpstr>
      <vt:lpstr>Sadržaj</vt:lpstr>
      <vt:lpstr>Osnovni makroekonomski trendovi u Q3</vt:lpstr>
      <vt:lpstr>Osnovni makroekonomski trendovi</vt:lpstr>
      <vt:lpstr>Sadržaj</vt:lpstr>
      <vt:lpstr>Privredna aktivnost – kratkoročni trendovi</vt:lpstr>
      <vt:lpstr>Privredna aktivnost  – po sektorima i upotrebi</vt:lpstr>
      <vt:lpstr>Privredna aktivnost – industrija</vt:lpstr>
      <vt:lpstr>Privredna aktivnost – procena za 2025. </vt:lpstr>
      <vt:lpstr>Privredna aktivnost – prognoza za 2026. </vt:lpstr>
      <vt:lpstr>Privredna aktivnost – prognoza za 2026. </vt:lpstr>
      <vt:lpstr>Uticaj sankcija prema NIS-u na privredu</vt:lpstr>
      <vt:lpstr>Sadržaj</vt:lpstr>
      <vt:lpstr>Zaposlenost i zarade</vt:lpstr>
      <vt:lpstr>PowerPoint Presentation</vt:lpstr>
      <vt:lpstr>PowerPoint Presentation</vt:lpstr>
      <vt:lpstr>Sadržaj</vt:lpstr>
      <vt:lpstr>Spoljnoekonomski odnosi  – tekuće transakcije</vt:lpstr>
      <vt:lpstr>Spoljnoekonomski odnosi  – tekuće transakcije</vt:lpstr>
      <vt:lpstr>Strane direktne investicije</vt:lpstr>
      <vt:lpstr>Devizne i zlatne rezerve</vt:lpstr>
      <vt:lpstr>Sadržaj</vt:lpstr>
      <vt:lpstr>Inflacija</vt:lpstr>
      <vt:lpstr>Inflacija</vt:lpstr>
      <vt:lpstr>PowerPoint Presentation</vt:lpstr>
      <vt:lpstr>Sadržaj</vt:lpstr>
      <vt:lpstr>Monetarna politika</vt:lpstr>
      <vt:lpstr>Kreditna aktivnost banaka</vt:lpstr>
      <vt:lpstr>Kamatne stope na kredite banaka</vt:lpstr>
      <vt:lpstr>Nenaplativi krediti</vt:lpstr>
      <vt:lpstr>Sadržaj</vt:lpstr>
      <vt:lpstr>Fiskalni tokovi i politika</vt:lpstr>
      <vt:lpstr>PowerPoint Presentation</vt:lpstr>
      <vt:lpstr>PowerPoint Presentation</vt:lpstr>
      <vt:lpstr>PowerPoint Presentation</vt:lpstr>
      <vt:lpstr>Fiskalni politika u 2026.</vt:lpstr>
      <vt:lpstr>Sadržaj</vt:lpstr>
      <vt:lpstr>Perspektive rasta privrede Srbije: retrospektiva</vt:lpstr>
      <vt:lpstr>Perspektive rasta privrede Srbije: retrospektiva</vt:lpstr>
      <vt:lpstr>Perspektive rasta privrede Srbije: pogled unapred</vt:lpstr>
      <vt:lpstr>KVARTALNI MONITOR BR. 82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Ekonomske politike, makroekonomski trendovi i razvoj finansijskog sektora u Srbiji</dc:title>
  <dc:creator>Milojko Arsic</dc:creator>
  <cp:lastModifiedBy>Aleksandar Radivojević</cp:lastModifiedBy>
  <cp:revision>3740</cp:revision>
  <cp:lastPrinted>2025-12-24T12:15:17Z</cp:lastPrinted>
  <dcterms:created xsi:type="dcterms:W3CDTF">2017-03-05T10:43:19Z</dcterms:created>
  <dcterms:modified xsi:type="dcterms:W3CDTF">2025-12-24T12:27:21Z</dcterms:modified>
</cp:coreProperties>
</file>