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3" r:id="rId2"/>
    <p:sldId id="257" r:id="rId3"/>
    <p:sldId id="843" r:id="rId4"/>
    <p:sldId id="842" r:id="rId5"/>
    <p:sldId id="820" r:id="rId6"/>
    <p:sldId id="822" r:id="rId7"/>
    <p:sldId id="823" r:id="rId8"/>
    <p:sldId id="824" r:id="rId9"/>
    <p:sldId id="821" r:id="rId10"/>
    <p:sldId id="844" r:id="rId11"/>
    <p:sldId id="825" r:id="rId12"/>
    <p:sldId id="826" r:id="rId13"/>
    <p:sldId id="845" r:id="rId14"/>
    <p:sldId id="829" r:id="rId15"/>
    <p:sldId id="830" r:id="rId16"/>
    <p:sldId id="828" r:id="rId17"/>
    <p:sldId id="846" r:id="rId18"/>
    <p:sldId id="831" r:id="rId19"/>
    <p:sldId id="857" r:id="rId20"/>
    <p:sldId id="832" r:id="rId21"/>
    <p:sldId id="834" r:id="rId22"/>
    <p:sldId id="847" r:id="rId23"/>
    <p:sldId id="849" r:id="rId24"/>
    <p:sldId id="850" r:id="rId25"/>
    <p:sldId id="851" r:id="rId26"/>
    <p:sldId id="848" r:id="rId27"/>
    <p:sldId id="852" r:id="rId28"/>
    <p:sldId id="856" r:id="rId29"/>
    <p:sldId id="278" r:id="rId30"/>
  </p:sldIdLst>
  <p:sldSz cx="9144000" cy="6858000" type="screen4x3"/>
  <p:notesSz cx="9979025" cy="68341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lojko Arsic" initials="MA" lastIdx="5" clrIdx="0"/>
  <p:cmAuthor id="1" name="HP" initials="H" lastIdx="1" clrIdx="1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400" autoAdjust="0"/>
  </p:normalViewPr>
  <p:slideViewPr>
    <p:cSldViewPr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23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4325403" cy="341383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53624" y="4"/>
            <a:ext cx="4323084" cy="341383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8BCD1AD0-554C-4430-815D-7F06624027E1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6491722"/>
            <a:ext cx="4325403" cy="341383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53624" y="6491722"/>
            <a:ext cx="4323084" cy="341383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5EB88924-5EE5-49CF-9CD7-46AC3AED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37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4324243" cy="341709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52477" y="4"/>
            <a:ext cx="4324243" cy="341709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5438C5D9-579A-4C11-94F1-C18EBED6A766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2763"/>
            <a:ext cx="3416300" cy="2562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7904" y="3246240"/>
            <a:ext cx="7983219" cy="3075384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6491297"/>
            <a:ext cx="4324243" cy="341709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52477" y="6491297"/>
            <a:ext cx="4324243" cy="341709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60396250-CD69-4128-A88A-D5A62B61DF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6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FDBD-1328-48B5-8F1A-A0BACB326D4A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B75E-0F25-42D3-9BE5-19AC108E0D88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3703-55B6-4ED2-A0E2-DC0A774FF090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AE62-AE5D-4B94-B67C-85B1674B10B0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E4A3-3894-44B7-919B-58F91E00154B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6ED1-457F-4E82-A806-9C511A9EB85C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FC50-8744-42CB-9030-B62E439029A4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7440-7DCE-4489-A976-15EF06CEC4BE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D0A1-A0E7-42E2-B0F9-881E6061D2F0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8E5C-BD41-4116-ACD5-B80E86C3CF6B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4972-04BF-4784-9130-5D21EAB5BEE5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E9791-DEE0-43D3-B9E2-370DE4528EA3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88343" y="5105400"/>
            <a:ext cx="7772400" cy="1332471"/>
          </a:xfrm>
        </p:spPr>
        <p:txBody>
          <a:bodyPr>
            <a:normAutofit fontScale="90000"/>
          </a:bodyPr>
          <a:lstStyle/>
          <a:p>
            <a:r>
              <a:rPr lang="sr-Latn-RS" b="1" dirty="0">
                <a:solidFill>
                  <a:schemeClr val="tx2"/>
                </a:solidFill>
              </a:rPr>
              <a:t>PREZENTACIJA </a:t>
            </a:r>
            <a:br>
              <a:rPr lang="sr-Latn-RS" b="1" dirty="0">
                <a:solidFill>
                  <a:schemeClr val="tx2"/>
                </a:solidFill>
              </a:rPr>
            </a:br>
            <a:r>
              <a:rPr lang="sr-Latn-RS" b="1" dirty="0">
                <a:solidFill>
                  <a:schemeClr val="tx2"/>
                </a:solidFill>
              </a:rPr>
              <a:t>KVARTALNOG MONITORA BR. 72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r="66043"/>
          <a:stretch/>
        </p:blipFill>
        <p:spPr>
          <a:xfrm>
            <a:off x="4080430" y="99588"/>
            <a:ext cx="1085681" cy="615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00710"/>
            <a:ext cx="1778943" cy="492197"/>
          </a:xfrm>
          <a:prstGeom prst="rect">
            <a:avLst/>
          </a:prstGeom>
        </p:spPr>
      </p:pic>
      <p:pic>
        <p:nvPicPr>
          <p:cNvPr id="7" name="Picture 6" descr="Ekof logo - bela pozadina horizontalno, latinica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" y="103909"/>
            <a:ext cx="2667000" cy="685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399" r="933" b="2399"/>
          <a:stretch/>
        </p:blipFill>
        <p:spPr>
          <a:xfrm>
            <a:off x="3200400" y="990277"/>
            <a:ext cx="2998143" cy="404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8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r-Latn-RS" sz="3600" dirty="0">
                <a:solidFill>
                  <a:schemeClr val="tx2"/>
                </a:solidFill>
                <a:cs typeface="Times New Roman" pitchFamily="18" charset="0"/>
              </a:rPr>
              <a:t>Sadržaj</a:t>
            </a:r>
            <a:endParaRPr lang="en-US" sz="36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565"/>
            <a:ext cx="8305800" cy="4525963"/>
          </a:xfrm>
        </p:spPr>
        <p:txBody>
          <a:bodyPr>
            <a:normAutofit/>
          </a:bodyPr>
          <a:lstStyle/>
          <a:p>
            <a:r>
              <a:rPr lang="sr-Latn-RS" sz="2400" dirty="0">
                <a:latin typeface="+mj-lt"/>
                <a:cs typeface="Times New Roman" pitchFamily="18" charset="0"/>
              </a:rPr>
              <a:t>Analiza ekonomskih trendova i politika u Q1 2023. sa projekcijama za 2023. godinu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Privredna aktivnost</a:t>
            </a:r>
          </a:p>
          <a:p>
            <a:pPr lvl="1"/>
            <a:r>
              <a:rPr lang="sr-Latn-RS" sz="2000" dirty="0">
                <a:latin typeface="+mj-lt"/>
                <a:cs typeface="Times New Roman" pitchFamily="18" charset="0"/>
              </a:rPr>
              <a:t>Tržište rada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Spoljnoekonomski odnosi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Inflacija i kurs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Monetarna politika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Fiskalna politika</a:t>
            </a:r>
          </a:p>
          <a:p>
            <a:pPr lvl="1"/>
            <a:endParaRPr lang="sr-Latn-RS" sz="2000" dirty="0">
              <a:solidFill>
                <a:schemeClr val="bg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sr-Latn-RS" sz="24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Osvrt: Globalno restrukturiranje automobilske industrije</a:t>
            </a:r>
          </a:p>
        </p:txBody>
      </p:sp>
    </p:spTree>
    <p:extLst>
      <p:ext uri="{BB962C8B-B14F-4D97-AF65-F5344CB8AC3E}">
        <p14:creationId xmlns:p14="http://schemas.microsoft.com/office/powerpoint/2010/main" val="358771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792162"/>
          </a:xfrm>
        </p:spPr>
        <p:txBody>
          <a:bodyPr>
            <a:normAutofit/>
          </a:bodyPr>
          <a:lstStyle/>
          <a:p>
            <a:r>
              <a:rPr lang="sr-Latn-RS" sz="3600" dirty="0">
                <a:solidFill>
                  <a:schemeClr val="tx2"/>
                </a:solidFill>
                <a:cs typeface="Times New Roman" pitchFamily="18" charset="0"/>
              </a:rPr>
              <a:t>Tržište rada: zaposlenost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571" y="1158874"/>
            <a:ext cx="4114800" cy="5462391"/>
          </a:xfrm>
        </p:spPr>
        <p:txBody>
          <a:bodyPr>
            <a:noAutofit/>
          </a:bodyPr>
          <a:lstStyle/>
          <a:p>
            <a:r>
              <a:rPr lang="sr-Latn-RS" sz="1600" dirty="0"/>
              <a:t>Prilagođavanje tržišta rada usporavanju privrede ostvaruje se prevashodno preko plata, a ne preko smanjenja zaposlenosti</a:t>
            </a:r>
          </a:p>
          <a:p>
            <a:pPr lvl="1"/>
            <a:r>
              <a:rPr lang="sr-Latn-RS" sz="1400" dirty="0"/>
              <a:t>Stopa zaposlenosti u Q1 </a:t>
            </a:r>
            <a:r>
              <a:rPr lang="sr-Latn-RS" sz="1400" dirty="0" err="1"/>
              <a:t>međugodišnje</a:t>
            </a:r>
            <a:r>
              <a:rPr lang="sr-Latn-RS" sz="1400" dirty="0"/>
              <a:t> porasla za </a:t>
            </a:r>
            <a:r>
              <a:rPr lang="sr-Latn-RS" sz="1400" dirty="0" smtClean="0"/>
              <a:t>1,1pp, </a:t>
            </a:r>
            <a:r>
              <a:rPr lang="sr-Latn-RS" sz="1400" dirty="0"/>
              <a:t>dok je stopa nezaposlenosti opala za </a:t>
            </a:r>
            <a:r>
              <a:rPr lang="sr-Latn-RS" sz="1400" dirty="0" smtClean="0"/>
              <a:t>0,8pp - </a:t>
            </a:r>
            <a:r>
              <a:rPr lang="sr-Latn-RS" sz="1400" dirty="0"/>
              <a:t>na 10,1%</a:t>
            </a:r>
          </a:p>
          <a:p>
            <a:pPr lvl="1"/>
            <a:endParaRPr lang="sr-Latn-RS" sz="800" dirty="0"/>
          </a:p>
          <a:p>
            <a:r>
              <a:rPr lang="sr-Latn-RS" sz="1600" dirty="0"/>
              <a:t>Broj registrovanih zaposlenih raste – i to dominantno u privatnom sektoru, a posebno u sektoru usluga</a:t>
            </a:r>
          </a:p>
          <a:p>
            <a:pPr lvl="1"/>
            <a:r>
              <a:rPr lang="sr-Latn-RS" sz="1400" dirty="0"/>
              <a:t>U privatnom sektoru rast broja zaposlenih za oko 9 hiljada, a u javnom sektoru blagi pad</a:t>
            </a:r>
          </a:p>
          <a:p>
            <a:pPr lvl="2"/>
            <a:r>
              <a:rPr lang="sr-Latn-RS" sz="1200" dirty="0"/>
              <a:t>Od 2016. do 2023. broj zaposlenih u javnom sektoru smanjen za oko 12 hiljada, a broj zaposlenih u privatnom sektoru povećan za oko 420 hiljada</a:t>
            </a:r>
          </a:p>
          <a:p>
            <a:pPr lvl="2"/>
            <a:endParaRPr lang="sr-Latn-RS" sz="800" dirty="0"/>
          </a:p>
          <a:p>
            <a:r>
              <a:rPr lang="sr-Latn-RS" sz="1600" dirty="0" err="1"/>
              <a:t>...ali</a:t>
            </a:r>
            <a:r>
              <a:rPr lang="sr-Latn-RS" sz="1600" dirty="0"/>
              <a:t> raste i broj neformalno zaposlenih</a:t>
            </a:r>
          </a:p>
          <a:p>
            <a:endParaRPr lang="sr-Latn-RS" sz="800" dirty="0"/>
          </a:p>
          <a:p>
            <a:r>
              <a:rPr lang="sr-Latn-RS" sz="1600" dirty="0"/>
              <a:t>Manjak radne snage izazvan demografskim faktorima čini poslodavce opreznijim u pogledu otpuštanja</a:t>
            </a:r>
          </a:p>
          <a:p>
            <a:endParaRPr lang="sr-Latn-RS" sz="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673" y="3723013"/>
            <a:ext cx="4147956" cy="2898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737" y="1105098"/>
            <a:ext cx="4166121" cy="250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81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3600" dirty="0">
                <a:solidFill>
                  <a:schemeClr val="tx2"/>
                </a:solidFill>
                <a:cs typeface="Times New Roman" pitchFamily="18" charset="0"/>
              </a:rPr>
              <a:t>Tržište rada: zarade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660" y="1219201"/>
            <a:ext cx="4479256" cy="5273675"/>
          </a:xfrm>
        </p:spPr>
        <p:txBody>
          <a:bodyPr>
            <a:noAutofit/>
          </a:bodyPr>
          <a:lstStyle/>
          <a:p>
            <a:r>
              <a:rPr lang="sr-Latn-RS" sz="1600" dirty="0"/>
              <a:t>Prosečna neto zarada u Q1 je iznosila 83 hiljade dinara (709 </a:t>
            </a:r>
            <a:r>
              <a:rPr lang="sr-Latn-RS" sz="1600" dirty="0" err="1"/>
              <a:t>evra</a:t>
            </a:r>
            <a:r>
              <a:rPr lang="sr-Latn-RS" sz="1600" dirty="0"/>
              <a:t>) – medijalna zarada za ¼ manja</a:t>
            </a:r>
          </a:p>
          <a:p>
            <a:pPr lvl="1"/>
            <a:r>
              <a:rPr lang="sr-Latn-RS" sz="1400" dirty="0"/>
              <a:t>Nominalni </a:t>
            </a:r>
            <a:r>
              <a:rPr lang="sr-Latn-RS" sz="1400" dirty="0" err="1"/>
              <a:t>međugodišnji</a:t>
            </a:r>
            <a:r>
              <a:rPr lang="sr-Latn-RS" sz="1400" dirty="0"/>
              <a:t> rast od 15,5% </a:t>
            </a:r>
          </a:p>
          <a:p>
            <a:pPr lvl="1"/>
            <a:endParaRPr lang="sr-Latn-RS" sz="800" dirty="0"/>
          </a:p>
          <a:p>
            <a:r>
              <a:rPr lang="sr-Latn-RS" sz="1600" dirty="0"/>
              <a:t>Usled visoke inflacije realne zarade smanjenje za 0,5%</a:t>
            </a:r>
          </a:p>
          <a:p>
            <a:pPr lvl="1"/>
            <a:r>
              <a:rPr lang="sr-Latn-RS" sz="1400" dirty="0"/>
              <a:t>U privatnom sektoru realno porasle za 1,5%, dok su u javnom sektoru realno manje za 4,4%</a:t>
            </a:r>
          </a:p>
          <a:p>
            <a:pPr lvl="1"/>
            <a:r>
              <a:rPr lang="sr-Latn-RS" sz="1400" dirty="0"/>
              <a:t>Posle duže vremena, realne zarade opadaju u IKT sektoru</a:t>
            </a:r>
          </a:p>
          <a:p>
            <a:pPr marL="457200" lvl="1" indent="0">
              <a:buNone/>
            </a:pPr>
            <a:endParaRPr lang="sr-Latn-RS" sz="800" dirty="0"/>
          </a:p>
          <a:p>
            <a:r>
              <a:rPr lang="sr-Latn-RS" sz="1600" dirty="0"/>
              <a:t>Stagnacija i pad realnih zarada usled inflacije je deo procesa usklađivanja </a:t>
            </a:r>
            <a:r>
              <a:rPr lang="sr-Latn-RS" sz="1600" dirty="0" smtClean="0"/>
              <a:t>ponude </a:t>
            </a:r>
            <a:r>
              <a:rPr lang="sr-Latn-RS" sz="1600" dirty="0"/>
              <a:t>i tražnje</a:t>
            </a:r>
          </a:p>
          <a:p>
            <a:endParaRPr lang="sr-Latn-RS" sz="800" dirty="0"/>
          </a:p>
          <a:p>
            <a:r>
              <a:rPr lang="sr-Latn-RS" sz="1600" dirty="0"/>
              <a:t>Pre i tokom pandemije realne zarade u EU i Srbiji su rasle brže od produktivnosti, usled čega su povećani jedinični troškovi rada, što je guralo inflaciju</a:t>
            </a:r>
          </a:p>
          <a:p>
            <a:pPr lvl="1"/>
            <a:endParaRPr lang="sr-Latn-RS" sz="800" dirty="0"/>
          </a:p>
          <a:p>
            <a:r>
              <a:rPr lang="sr-Latn-RS" sz="1600" dirty="0"/>
              <a:t>Nominalne zarade u </a:t>
            </a:r>
            <a:r>
              <a:rPr lang="sr-Latn-RS" sz="1600" dirty="0" err="1"/>
              <a:t>evrima</a:t>
            </a:r>
            <a:r>
              <a:rPr lang="sr-Latn-RS" sz="1600" dirty="0"/>
              <a:t> su u Q1 porasle za 4,8%, dok je realan rast iznosio svega oko 1%</a:t>
            </a:r>
          </a:p>
          <a:p>
            <a:pPr lvl="1"/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219201"/>
            <a:ext cx="3902744" cy="2382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886200"/>
            <a:ext cx="3884733" cy="23349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324600" y="1616826"/>
            <a:ext cx="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39000" y="1610165"/>
            <a:ext cx="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77200" y="1610165"/>
            <a:ext cx="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556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r-Latn-RS" sz="3600" dirty="0">
                <a:solidFill>
                  <a:schemeClr val="tx2"/>
                </a:solidFill>
                <a:cs typeface="Times New Roman" pitchFamily="18" charset="0"/>
              </a:rPr>
              <a:t>Sadržaj</a:t>
            </a:r>
            <a:endParaRPr lang="en-US" sz="36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565"/>
            <a:ext cx="8305800" cy="4525963"/>
          </a:xfrm>
        </p:spPr>
        <p:txBody>
          <a:bodyPr>
            <a:normAutofit/>
          </a:bodyPr>
          <a:lstStyle/>
          <a:p>
            <a:r>
              <a:rPr lang="sr-Latn-RS" sz="2400" dirty="0">
                <a:latin typeface="+mj-lt"/>
                <a:cs typeface="Times New Roman" pitchFamily="18" charset="0"/>
              </a:rPr>
              <a:t>Analiza ekonomskih trendova i politika u Q1 2023. sa projekcijama za 2023. godinu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Privredna aktivnost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Tržište rada</a:t>
            </a:r>
          </a:p>
          <a:p>
            <a:pPr lvl="1"/>
            <a:r>
              <a:rPr lang="sr-Latn-RS" sz="2000" dirty="0">
                <a:latin typeface="+mj-lt"/>
                <a:cs typeface="Times New Roman" pitchFamily="18" charset="0"/>
              </a:rPr>
              <a:t>Spoljnoekonomski odnosi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Inflacija i kurs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Monetarna politika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Fiskalna politika</a:t>
            </a:r>
          </a:p>
          <a:p>
            <a:pPr lvl="1"/>
            <a:endParaRPr lang="sr-Latn-RS" sz="2000" dirty="0">
              <a:solidFill>
                <a:schemeClr val="bg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sr-Latn-RS" sz="24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Osvrt: Globalno restrukturiranje automobilske industrije</a:t>
            </a:r>
          </a:p>
        </p:txBody>
      </p:sp>
    </p:spTree>
    <p:extLst>
      <p:ext uri="{BB962C8B-B14F-4D97-AF65-F5344CB8AC3E}">
        <p14:creationId xmlns:p14="http://schemas.microsoft.com/office/powerpoint/2010/main" val="2016500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600" dirty="0">
                <a:solidFill>
                  <a:schemeClr val="tx2"/>
                </a:solidFill>
                <a:cs typeface="Times New Roman" pitchFamily="18" charset="0"/>
              </a:rPr>
              <a:t>Spoljnoekonomski odnosi – tekući bilans</a:t>
            </a:r>
            <a:endParaRPr lang="en-GB" sz="36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80105"/>
            <a:ext cx="4191000" cy="4983162"/>
          </a:xfrm>
        </p:spPr>
        <p:txBody>
          <a:bodyPr>
            <a:noAutofit/>
          </a:bodyPr>
          <a:lstStyle/>
          <a:p>
            <a:r>
              <a:rPr lang="sr-Latn-RS" sz="1600" dirty="0"/>
              <a:t>U Q1 značajno su smanjeni deficiti u trgovinskom i tekućem bilansu</a:t>
            </a:r>
          </a:p>
          <a:p>
            <a:pPr lvl="1"/>
            <a:r>
              <a:rPr lang="sr-Latn-RS" sz="1400" dirty="0"/>
              <a:t>Robni deficit (-11,3% BDP) i suficit u bilansu usluga (5,2% BDP-a). Spoljnotrgovinski deficit 919 </a:t>
            </a:r>
            <a:r>
              <a:rPr lang="sr-Latn-RS" sz="1400" dirty="0" err="1"/>
              <a:t>mil</a:t>
            </a:r>
            <a:r>
              <a:rPr lang="sr-Latn-RS" sz="1400" dirty="0"/>
              <a:t>. evra</a:t>
            </a:r>
          </a:p>
          <a:p>
            <a:pPr lvl="1"/>
            <a:r>
              <a:rPr lang="sr-Latn-RS" sz="1400" dirty="0"/>
              <a:t>Značajan priliv po osnovu sekundarnog dohotka</a:t>
            </a:r>
          </a:p>
          <a:p>
            <a:pPr lvl="1"/>
            <a:endParaRPr lang="sr-Latn-RS" sz="1100" dirty="0"/>
          </a:p>
          <a:p>
            <a:r>
              <a:rPr lang="sr-Latn-RS" sz="1600" dirty="0"/>
              <a:t>Smanjenje deficita tekućeg bilansa prisutno još od druge polovine 2022. godine</a:t>
            </a:r>
          </a:p>
          <a:p>
            <a:pPr lvl="1"/>
            <a:r>
              <a:rPr lang="sr-Latn-RS" sz="1400" dirty="0"/>
              <a:t>Redukcija robnog deficita dominantno posledica smanjenja deficita u trgovini energentima – pad cene energenata i manji uvoz struje</a:t>
            </a:r>
          </a:p>
          <a:p>
            <a:endParaRPr lang="sr-Latn-RS" sz="1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413" y="1429995"/>
            <a:ext cx="3942787" cy="24416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305" y="3962400"/>
            <a:ext cx="3975456" cy="254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2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36" y="117389"/>
            <a:ext cx="8229600" cy="1143000"/>
          </a:xfrm>
        </p:spPr>
        <p:txBody>
          <a:bodyPr>
            <a:noAutofit/>
          </a:bodyPr>
          <a:lstStyle/>
          <a:p>
            <a:r>
              <a:rPr lang="sr-Latn-RS" sz="3400" dirty="0">
                <a:solidFill>
                  <a:schemeClr val="tx2"/>
                </a:solidFill>
                <a:cs typeface="Times New Roman" pitchFamily="18" charset="0"/>
              </a:rPr>
              <a:t>Spoljnoekonomski odnosi – trgovinski bilans</a:t>
            </a:r>
            <a:endParaRPr lang="en-GB" sz="34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797" y="1295400"/>
            <a:ext cx="4264739" cy="4983162"/>
          </a:xfrm>
        </p:spPr>
        <p:txBody>
          <a:bodyPr>
            <a:noAutofit/>
          </a:bodyPr>
          <a:lstStyle/>
          <a:p>
            <a:r>
              <a:rPr lang="sr-Latn-RS" sz="1600" dirty="0"/>
              <a:t>Izvoz beleži snažan </a:t>
            </a:r>
            <a:r>
              <a:rPr lang="sr-Latn-RS" sz="1600" dirty="0" err="1"/>
              <a:t>međugodišnji</a:t>
            </a:r>
            <a:r>
              <a:rPr lang="sr-Latn-RS" sz="1600" dirty="0"/>
              <a:t> rast, dok uvoz u Q1 praktično stagnira</a:t>
            </a:r>
          </a:p>
          <a:p>
            <a:pPr lvl="1"/>
            <a:r>
              <a:rPr lang="sr-Latn-RS" sz="1300" dirty="0"/>
              <a:t>Rast ukupnog izvoza pod uticajem snažnog rasta izvoza energenata, ali raste izvoz i većine ostalih kategorija dobara – </a:t>
            </a:r>
            <a:r>
              <a:rPr lang="sr-Latn-RS" sz="1300" i="1" dirty="0"/>
              <a:t>još uvek se ne oseća u većoj meri efekat krize u Evropi</a:t>
            </a:r>
          </a:p>
          <a:p>
            <a:pPr lvl="1"/>
            <a:r>
              <a:rPr lang="sr-Latn-RS" sz="1300" dirty="0"/>
              <a:t>Stagnacija uvoza dominantno pod uticajem pada vrednosti uvoza energenata (cena i količina)</a:t>
            </a:r>
          </a:p>
          <a:p>
            <a:pPr lvl="1"/>
            <a:endParaRPr lang="sr-Latn-RS" sz="1300" dirty="0"/>
          </a:p>
          <a:p>
            <a:r>
              <a:rPr lang="sr-Latn-RS" sz="1600" dirty="0"/>
              <a:t>U aprilu rast uvoza usporava, a izvoz osetno opada</a:t>
            </a:r>
          </a:p>
          <a:p>
            <a:pPr lvl="1"/>
            <a:r>
              <a:rPr lang="sr-Latn-RS" sz="1300" dirty="0"/>
              <a:t>Efekti pada izvozne tražnje usled krize?</a:t>
            </a:r>
          </a:p>
          <a:p>
            <a:pPr lvl="1"/>
            <a:endParaRPr lang="sr-Latn-RS" sz="1300" dirty="0"/>
          </a:p>
          <a:p>
            <a:r>
              <a:rPr lang="sr-Latn-RS" sz="1700" dirty="0"/>
              <a:t>Rast ukupnog izvoza pod uticajem povećanja izvoza usluga – u Q1 suficit 778 </a:t>
            </a:r>
            <a:r>
              <a:rPr lang="sr-Latn-RS" sz="1700" dirty="0" err="1"/>
              <a:t>mil</a:t>
            </a:r>
            <a:r>
              <a:rPr lang="sr-Latn-RS" sz="1700" dirty="0"/>
              <a:t>. evra (5,2% BDP-a), što je gotovo 3 puta više nego u Q1 2022.</a:t>
            </a:r>
          </a:p>
          <a:p>
            <a:pPr lvl="1"/>
            <a:r>
              <a:rPr lang="sr-Latn-RS" sz="1300" dirty="0"/>
              <a:t>Pre svega u IKT sektoru. Efekat imigracija?</a:t>
            </a:r>
          </a:p>
          <a:p>
            <a:endParaRPr lang="sr-Latn-RS" sz="800" dirty="0"/>
          </a:p>
          <a:p>
            <a:r>
              <a:rPr lang="sr-Latn-RS" sz="1600" dirty="0"/>
              <a:t>Pad cena uvoznih dobara (pre svega energenata) utiče na blago popravljanje odnosa razmene</a:t>
            </a:r>
          </a:p>
          <a:p>
            <a:endParaRPr lang="en-GB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295400"/>
            <a:ext cx="4118264" cy="251381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5791200" y="1676400"/>
            <a:ext cx="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143" y="3962400"/>
            <a:ext cx="4096921" cy="270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17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5827"/>
            <a:ext cx="8610600" cy="1143000"/>
          </a:xfrm>
        </p:spPr>
        <p:txBody>
          <a:bodyPr>
            <a:normAutofit/>
          </a:bodyPr>
          <a:lstStyle/>
          <a:p>
            <a:r>
              <a:rPr lang="sr-Latn-RS" sz="3400" dirty="0" err="1">
                <a:solidFill>
                  <a:schemeClr val="tx2"/>
                </a:solidFill>
                <a:cs typeface="Times New Roman" pitchFamily="18" charset="0"/>
              </a:rPr>
              <a:t>Spoljnoekonomski</a:t>
            </a:r>
            <a:r>
              <a:rPr lang="sr-Latn-RS" sz="3400" dirty="0">
                <a:solidFill>
                  <a:schemeClr val="tx2"/>
                </a:solidFill>
                <a:cs typeface="Times New Roman" pitchFamily="18" charset="0"/>
              </a:rPr>
              <a:t> odnosi </a:t>
            </a:r>
            <a:br>
              <a:rPr lang="sr-Latn-RS" sz="3400" dirty="0">
                <a:solidFill>
                  <a:schemeClr val="tx2"/>
                </a:solidFill>
                <a:cs typeface="Times New Roman" pitchFamily="18" charset="0"/>
              </a:rPr>
            </a:br>
            <a:r>
              <a:rPr lang="sr-Latn-RS" sz="3400" dirty="0">
                <a:solidFill>
                  <a:schemeClr val="tx2"/>
                </a:solidFill>
                <a:cs typeface="Times New Roman" pitchFamily="18" charset="0"/>
              </a:rPr>
              <a:t>– kapitalne transakcije</a:t>
            </a:r>
            <a:endParaRPr lang="en-GB" sz="34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997" y="1600200"/>
            <a:ext cx="4191000" cy="4191000"/>
          </a:xfrm>
        </p:spPr>
        <p:txBody>
          <a:bodyPr>
            <a:normAutofit fontScale="55000" lnSpcReduction="20000"/>
          </a:bodyPr>
          <a:lstStyle/>
          <a:p>
            <a:r>
              <a:rPr lang="sr-Latn-RS" sz="2900" dirty="0"/>
              <a:t>Nastavljen visok priliv SDI (5,2% BDP-a)</a:t>
            </a:r>
          </a:p>
          <a:p>
            <a:pPr lvl="1"/>
            <a:r>
              <a:rPr lang="sr-Latn-RS" sz="2500" dirty="0"/>
              <a:t>Efekat niske baze (Q1 2022, rat u Ukrajini)</a:t>
            </a:r>
          </a:p>
          <a:p>
            <a:pPr lvl="1"/>
            <a:r>
              <a:rPr lang="sr-Latn-RS" sz="2500" dirty="0"/>
              <a:t>Rast kamatnih stopa sa vremenskim pomakom će negativno da utiče na priliv SDI</a:t>
            </a:r>
          </a:p>
          <a:p>
            <a:pPr lvl="1"/>
            <a:endParaRPr lang="sr-Latn-RS" dirty="0"/>
          </a:p>
          <a:p>
            <a:r>
              <a:rPr lang="sr-Latn-RS" sz="2900" dirty="0"/>
              <a:t>Visoke portfolio investicije – izdavanje </a:t>
            </a:r>
            <a:r>
              <a:rPr lang="sr-Latn-RS" sz="2900" dirty="0" err="1"/>
              <a:t>evroobveznica</a:t>
            </a:r>
            <a:r>
              <a:rPr lang="sr-Latn-RS" sz="2900" dirty="0"/>
              <a:t> od strane države</a:t>
            </a:r>
          </a:p>
          <a:p>
            <a:pPr lvl="1"/>
            <a:endParaRPr lang="sr-Latn-RS" dirty="0"/>
          </a:p>
          <a:p>
            <a:r>
              <a:rPr lang="sr-Latn-RS" sz="2900" dirty="0"/>
              <a:t>Neto krediti iz inostranstva tek blago rastu (za 71 </a:t>
            </a:r>
            <a:r>
              <a:rPr lang="sr-Latn-RS" sz="2900" dirty="0" err="1"/>
              <a:t>mil</a:t>
            </a:r>
            <a:r>
              <a:rPr lang="sr-Latn-RS" sz="2900" dirty="0"/>
              <a:t>. evra) – upola manje nego u Q1 2022.</a:t>
            </a:r>
          </a:p>
          <a:p>
            <a:pPr lvl="1"/>
            <a:endParaRPr lang="sr-Latn-RS" dirty="0"/>
          </a:p>
          <a:p>
            <a:r>
              <a:rPr lang="sr-Latn-RS" sz="2900" dirty="0"/>
              <a:t>Devizne rezerve NBS su u Q1 2023. povećane za gotovo 2 </a:t>
            </a:r>
            <a:r>
              <a:rPr lang="sr-Latn-RS" sz="2900" dirty="0" err="1"/>
              <a:t>mlrd</a:t>
            </a:r>
            <a:r>
              <a:rPr lang="sr-Latn-RS" sz="2900" dirty="0"/>
              <a:t>. evra, a u aprilu i maju za još oko 700 </a:t>
            </a:r>
            <a:r>
              <a:rPr lang="sr-Latn-RS" sz="2900" dirty="0" err="1"/>
              <a:t>mil</a:t>
            </a:r>
            <a:r>
              <a:rPr lang="sr-Latn-RS" sz="2900" dirty="0"/>
              <a:t>. evra</a:t>
            </a:r>
          </a:p>
          <a:p>
            <a:pPr lvl="1"/>
            <a:r>
              <a:rPr lang="sr-Latn-RS" sz="2500" dirty="0"/>
              <a:t>Posledica kretanja u platnom bilansu</a:t>
            </a:r>
          </a:p>
          <a:p>
            <a:pPr lvl="1"/>
            <a:r>
              <a:rPr lang="sr-Latn-RS" sz="2500" dirty="0"/>
              <a:t>U maju devizne rezerve NBS iznosile 22,09 </a:t>
            </a:r>
            <a:r>
              <a:rPr lang="sr-Latn-RS" sz="2500" dirty="0" err="1"/>
              <a:t>mlrd</a:t>
            </a:r>
            <a:r>
              <a:rPr lang="sr-Latn-RS" sz="2500" dirty="0"/>
              <a:t>. evra</a:t>
            </a:r>
          </a:p>
          <a:p>
            <a:endParaRPr lang="sr-Latn-RS" dirty="0"/>
          </a:p>
          <a:p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606" y="1600200"/>
            <a:ext cx="3930594" cy="2362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606" y="4211348"/>
            <a:ext cx="3932653" cy="236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03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r-Latn-RS" sz="3600" dirty="0">
                <a:solidFill>
                  <a:schemeClr val="tx2"/>
                </a:solidFill>
                <a:cs typeface="Times New Roman" pitchFamily="18" charset="0"/>
              </a:rPr>
              <a:t>Sadržaj</a:t>
            </a:r>
            <a:endParaRPr lang="en-US" sz="36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565"/>
            <a:ext cx="8305800" cy="4525963"/>
          </a:xfrm>
        </p:spPr>
        <p:txBody>
          <a:bodyPr>
            <a:normAutofit/>
          </a:bodyPr>
          <a:lstStyle/>
          <a:p>
            <a:r>
              <a:rPr lang="sr-Latn-RS" sz="2400" dirty="0">
                <a:latin typeface="+mj-lt"/>
                <a:cs typeface="Times New Roman" pitchFamily="18" charset="0"/>
              </a:rPr>
              <a:t>Analiza ekonomskih trendova i politika u Q1 2023. sa projekcijama za 2023. godinu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Privredna aktivnost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Tržište rada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Spoljnoekonomski odnosi</a:t>
            </a:r>
          </a:p>
          <a:p>
            <a:pPr lvl="1"/>
            <a:r>
              <a:rPr lang="sr-Latn-RS" sz="2000" dirty="0">
                <a:latin typeface="+mj-lt"/>
                <a:cs typeface="Times New Roman" pitchFamily="18" charset="0"/>
              </a:rPr>
              <a:t>Inflacija i kurs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Monetarna politika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Fiskalna politika</a:t>
            </a:r>
          </a:p>
          <a:p>
            <a:pPr lvl="1"/>
            <a:endParaRPr lang="sr-Latn-RS" sz="2000" dirty="0">
              <a:solidFill>
                <a:schemeClr val="bg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sr-Latn-RS" sz="24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Osvrt: Globalno restrukturiranje automobilske industrije</a:t>
            </a:r>
          </a:p>
        </p:txBody>
      </p:sp>
    </p:spTree>
    <p:extLst>
      <p:ext uri="{BB962C8B-B14F-4D97-AF65-F5344CB8AC3E}">
        <p14:creationId xmlns:p14="http://schemas.microsoft.com/office/powerpoint/2010/main" val="3823073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677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3600" dirty="0">
                <a:solidFill>
                  <a:schemeClr val="tx2"/>
                </a:solidFill>
                <a:cs typeface="Times New Roman" pitchFamily="18" charset="0"/>
              </a:rPr>
              <a:t>Inflacija</a:t>
            </a:r>
            <a:endParaRPr lang="en-GB" sz="36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9677"/>
            <a:ext cx="3962400" cy="5237323"/>
          </a:xfrm>
        </p:spPr>
        <p:txBody>
          <a:bodyPr>
            <a:normAutofit/>
          </a:bodyPr>
          <a:lstStyle/>
          <a:p>
            <a:r>
              <a:rPr lang="sr-Latn-RS" sz="1600" dirty="0"/>
              <a:t>Inflacija u Srbiji dostigla maksimum u martu (16,2%) – u aprilu i maju blagi pad (na 14,8%)</a:t>
            </a:r>
          </a:p>
          <a:p>
            <a:pPr lvl="1"/>
            <a:r>
              <a:rPr lang="sr-Latn-RS" sz="1400" dirty="0"/>
              <a:t>Pada i bazna inflacija: mart 11,1%, maj 10,4%</a:t>
            </a:r>
          </a:p>
          <a:p>
            <a:pPr lvl="1"/>
            <a:endParaRPr lang="sr-Latn-RS" sz="1600" dirty="0"/>
          </a:p>
          <a:p>
            <a:r>
              <a:rPr lang="sr-Latn-RS" sz="1600" dirty="0"/>
              <a:t>Faktori usporavanja inflacije u Srbiji:</a:t>
            </a:r>
          </a:p>
          <a:p>
            <a:pPr lvl="1"/>
            <a:r>
              <a:rPr lang="sr-Latn-RS" sz="1400" dirty="0"/>
              <a:t>Slabljenje globalnih inflatornih pritisaka (pad cena sirovina, hrane, metala i energije na svetskim tržištima)</a:t>
            </a:r>
          </a:p>
          <a:p>
            <a:pPr lvl="1"/>
            <a:r>
              <a:rPr lang="sr-Latn-RS" sz="1400" dirty="0"/>
              <a:t>Povećanje restriktivnosti monetarne politike</a:t>
            </a:r>
          </a:p>
          <a:p>
            <a:pPr lvl="1"/>
            <a:endParaRPr lang="sr-Latn-RS" sz="1400" dirty="0"/>
          </a:p>
          <a:p>
            <a:r>
              <a:rPr lang="sr-Latn-RS" sz="1600" dirty="0"/>
              <a:t>U Q1 nastavak snažnog rasta cene hrane (6,6%), stanovanja (4,7%), i struje (7,1%)</a:t>
            </a:r>
          </a:p>
          <a:p>
            <a:pPr lvl="1"/>
            <a:r>
              <a:rPr lang="sr-Latn-RS" sz="1400" dirty="0"/>
              <a:t>Pad cena goriva (-0,8%), odeće i obuće           (-0,1%) i spori rast cena transportnih i komunikacionih usluga (do 0,5%)</a:t>
            </a:r>
          </a:p>
          <a:p>
            <a:pPr lvl="1"/>
            <a:endParaRPr lang="sr-Latn-RS" sz="1400" dirty="0"/>
          </a:p>
          <a:p>
            <a:endParaRPr lang="sr-Latn-RS" sz="1600" dirty="0"/>
          </a:p>
          <a:p>
            <a:pPr lvl="1"/>
            <a:endParaRPr lang="sr-Latn-RS" sz="1600" dirty="0"/>
          </a:p>
          <a:p>
            <a:endParaRPr lang="sr-Latn-R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381" y="1066800"/>
            <a:ext cx="4205654" cy="2667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965303"/>
            <a:ext cx="3934534" cy="25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15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677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3600" dirty="0">
                <a:solidFill>
                  <a:schemeClr val="tx2"/>
                </a:solidFill>
                <a:cs typeface="Times New Roman" pitchFamily="18" charset="0"/>
              </a:rPr>
              <a:t>Inflacija</a:t>
            </a:r>
            <a:endParaRPr lang="en-GB" sz="36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0237" y="1160706"/>
            <a:ext cx="4191000" cy="5237323"/>
          </a:xfrm>
        </p:spPr>
        <p:txBody>
          <a:bodyPr>
            <a:normAutofit/>
          </a:bodyPr>
          <a:lstStyle/>
          <a:p>
            <a:r>
              <a:rPr lang="sr-Latn-RS" sz="1600" dirty="0"/>
              <a:t>U maju 2023. inflacija u Srbiji je bila druga najveća u Evropi</a:t>
            </a:r>
          </a:p>
          <a:p>
            <a:pPr lvl="1"/>
            <a:r>
              <a:rPr lang="sr-Latn-RS" sz="1400" dirty="0"/>
              <a:t>EU: 7,6%</a:t>
            </a:r>
          </a:p>
          <a:p>
            <a:pPr lvl="1"/>
            <a:r>
              <a:rPr lang="sr-Latn-RS" sz="1400" dirty="0"/>
              <a:t>CIE: 11,6%</a:t>
            </a:r>
          </a:p>
          <a:p>
            <a:pPr lvl="1"/>
            <a:r>
              <a:rPr lang="sr-Latn-RS" sz="1400" dirty="0"/>
              <a:t>Zapadni Balkan: 8%</a:t>
            </a:r>
          </a:p>
          <a:p>
            <a:pPr lvl="1"/>
            <a:endParaRPr lang="sr-Latn-RS" sz="1400" dirty="0"/>
          </a:p>
          <a:p>
            <a:r>
              <a:rPr lang="sr-Latn-RS" sz="1600" dirty="0"/>
              <a:t>Preokret u dinamici i inflacije u Srbiji kasni za evropskim zemljama za pola godine</a:t>
            </a:r>
          </a:p>
          <a:p>
            <a:pPr lvl="1"/>
            <a:r>
              <a:rPr lang="sr-Latn-RS" sz="1400" dirty="0"/>
              <a:t>Efekat odlaganja korekcije cene energenata</a:t>
            </a:r>
          </a:p>
          <a:p>
            <a:pPr lvl="1"/>
            <a:r>
              <a:rPr lang="sr-Latn-RS" sz="1400" dirty="0"/>
              <a:t>Zato je u decembru 2022. inflacija u Srbiji bila za oko 2 </a:t>
            </a:r>
            <a:r>
              <a:rPr lang="sr-Latn-RS" sz="1400" dirty="0" err="1"/>
              <a:t>pp</a:t>
            </a:r>
            <a:r>
              <a:rPr lang="sr-Latn-RS" sz="1400" dirty="0"/>
              <a:t>. niža nego u CIE</a:t>
            </a:r>
          </a:p>
          <a:p>
            <a:pPr lvl="1"/>
            <a:endParaRPr lang="sr-Latn-RS" sz="1400" dirty="0"/>
          </a:p>
          <a:p>
            <a:r>
              <a:rPr lang="sr-Latn-RS" sz="1600" dirty="0"/>
              <a:t>Zatezanje monetarne politike doprinosi usporavanju inflacije, ali fiskalna ekspanzija deluje u suprotnom smeru</a:t>
            </a:r>
          </a:p>
          <a:p>
            <a:endParaRPr lang="sr-Latn-RS" sz="1800" dirty="0"/>
          </a:p>
          <a:p>
            <a:r>
              <a:rPr lang="sr-Latn-RS" sz="1600" dirty="0"/>
              <a:t>Do kraja godine inflacija bi mogla da opadne na nivo od 9-10%</a:t>
            </a:r>
          </a:p>
          <a:p>
            <a:pPr lvl="1"/>
            <a:r>
              <a:rPr lang="sr-Latn-RS" sz="1400" dirty="0"/>
              <a:t>Zvanično projektovan pad inflacije na 8%</a:t>
            </a:r>
          </a:p>
          <a:p>
            <a:pPr lvl="1"/>
            <a:endParaRPr lang="sr-Latn-RS" sz="1400" dirty="0"/>
          </a:p>
          <a:p>
            <a:pPr lvl="1"/>
            <a:endParaRPr lang="sr-Latn-RS" sz="1400" dirty="0"/>
          </a:p>
          <a:p>
            <a:pPr lvl="1"/>
            <a:endParaRPr lang="sr-Latn-RS" sz="1400" dirty="0"/>
          </a:p>
          <a:p>
            <a:pPr lvl="1"/>
            <a:endParaRPr lang="sr-Latn-RS" dirty="0"/>
          </a:p>
          <a:p>
            <a:endParaRPr lang="sr-Latn-R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091" y="1143000"/>
            <a:ext cx="4064996" cy="2839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091" y="4114800"/>
            <a:ext cx="4064996" cy="255455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181600" y="4419600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97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r-Latn-RS" sz="3600" dirty="0">
                <a:solidFill>
                  <a:schemeClr val="tx2"/>
                </a:solidFill>
                <a:cs typeface="Times New Roman" pitchFamily="18" charset="0"/>
              </a:rPr>
              <a:t>Sadržaj</a:t>
            </a:r>
            <a:endParaRPr lang="en-US" sz="36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565"/>
            <a:ext cx="8305800" cy="4525963"/>
          </a:xfrm>
        </p:spPr>
        <p:txBody>
          <a:bodyPr>
            <a:normAutofit/>
          </a:bodyPr>
          <a:lstStyle/>
          <a:p>
            <a:r>
              <a:rPr lang="sr-Latn-RS" sz="2400" dirty="0">
                <a:latin typeface="+mj-lt"/>
                <a:cs typeface="Times New Roman" pitchFamily="18" charset="0"/>
              </a:rPr>
              <a:t>Analiza ekonomskih trendova i politika u Q1 2023. sa projekcijama za 2023. godinu</a:t>
            </a:r>
          </a:p>
          <a:p>
            <a:pPr lvl="1"/>
            <a:r>
              <a:rPr lang="sr-Latn-RS" sz="2000" dirty="0">
                <a:latin typeface="+mj-lt"/>
                <a:cs typeface="Times New Roman" pitchFamily="18" charset="0"/>
              </a:rPr>
              <a:t>Privredna aktivnost</a:t>
            </a:r>
          </a:p>
          <a:p>
            <a:pPr lvl="1"/>
            <a:r>
              <a:rPr lang="sr-Latn-RS" sz="2000" dirty="0">
                <a:latin typeface="+mj-lt"/>
                <a:cs typeface="Times New Roman" pitchFamily="18" charset="0"/>
              </a:rPr>
              <a:t>Tržište rada</a:t>
            </a:r>
          </a:p>
          <a:p>
            <a:pPr lvl="1"/>
            <a:r>
              <a:rPr lang="sr-Latn-RS" sz="2000" dirty="0">
                <a:latin typeface="+mj-lt"/>
                <a:cs typeface="Times New Roman" pitchFamily="18" charset="0"/>
              </a:rPr>
              <a:t>Spoljnoekonomski odnosi</a:t>
            </a:r>
          </a:p>
          <a:p>
            <a:pPr lvl="1"/>
            <a:r>
              <a:rPr lang="sr-Latn-RS" sz="2000" dirty="0">
                <a:latin typeface="+mj-lt"/>
                <a:cs typeface="Times New Roman" pitchFamily="18" charset="0"/>
              </a:rPr>
              <a:t>Inflacija i kurs</a:t>
            </a:r>
          </a:p>
          <a:p>
            <a:pPr lvl="1"/>
            <a:r>
              <a:rPr lang="sr-Latn-RS" sz="2000" dirty="0">
                <a:latin typeface="+mj-lt"/>
                <a:cs typeface="Times New Roman" pitchFamily="18" charset="0"/>
              </a:rPr>
              <a:t>Monetarna politika</a:t>
            </a:r>
          </a:p>
          <a:p>
            <a:pPr lvl="1"/>
            <a:r>
              <a:rPr lang="sr-Latn-RS" sz="2000" dirty="0">
                <a:latin typeface="+mj-lt"/>
                <a:cs typeface="Times New Roman" pitchFamily="18" charset="0"/>
              </a:rPr>
              <a:t>Fiskalna politika</a:t>
            </a:r>
          </a:p>
          <a:p>
            <a:pPr lvl="1"/>
            <a:endParaRPr lang="sr-Latn-RS" sz="2000" dirty="0">
              <a:latin typeface="+mj-lt"/>
              <a:cs typeface="Times New Roman" pitchFamily="18" charset="0"/>
            </a:endParaRPr>
          </a:p>
          <a:p>
            <a:r>
              <a:rPr lang="sr-Latn-RS" sz="2400" dirty="0">
                <a:latin typeface="+mj-lt"/>
                <a:cs typeface="Times New Roman" pitchFamily="18" charset="0"/>
              </a:rPr>
              <a:t>Osvrt: Globalno restrukturiranje automobilske industrije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024" y="121844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3600" dirty="0">
                <a:solidFill>
                  <a:schemeClr val="tx2"/>
                </a:solidFill>
                <a:cs typeface="Times New Roman" pitchFamily="18" charset="0"/>
              </a:rPr>
              <a:t>Inflacija</a:t>
            </a:r>
            <a:endParaRPr lang="en-GB" sz="36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4844"/>
            <a:ext cx="4038600" cy="5288356"/>
          </a:xfrm>
        </p:spPr>
        <p:txBody>
          <a:bodyPr>
            <a:noAutofit/>
          </a:bodyPr>
          <a:lstStyle/>
          <a:p>
            <a:r>
              <a:rPr lang="sr-Latn-RS" sz="1600" dirty="0"/>
              <a:t>Globalni faktori inflacije:</a:t>
            </a:r>
          </a:p>
          <a:p>
            <a:pPr lvl="1"/>
            <a:r>
              <a:rPr lang="sr-Latn-RS" sz="1400" dirty="0"/>
              <a:t>Decenijska monetarna ekspanzija</a:t>
            </a:r>
          </a:p>
          <a:p>
            <a:pPr lvl="1"/>
            <a:r>
              <a:rPr lang="sr-Latn-RS" sz="1400" dirty="0" err="1"/>
              <a:t>Pandemijska</a:t>
            </a:r>
            <a:r>
              <a:rPr lang="sr-Latn-RS" sz="1400" dirty="0"/>
              <a:t> fiskalna i monetarna ekspanzija</a:t>
            </a:r>
          </a:p>
          <a:p>
            <a:pPr lvl="1"/>
            <a:r>
              <a:rPr lang="sr-Latn-RS" sz="1400" dirty="0"/>
              <a:t>Problemi u lancima snabdevanja</a:t>
            </a:r>
          </a:p>
          <a:p>
            <a:pPr lvl="1"/>
            <a:r>
              <a:rPr lang="sr-Latn-RS" sz="1400" dirty="0"/>
              <a:t>Rat u Ukrajini</a:t>
            </a:r>
          </a:p>
          <a:p>
            <a:pPr lvl="1"/>
            <a:endParaRPr lang="sr-Latn-RS" sz="800" dirty="0"/>
          </a:p>
          <a:p>
            <a:r>
              <a:rPr lang="sr-Latn-RS" sz="1600" dirty="0"/>
              <a:t>Još uvek ne postoje uverljivi dokazi o uspostavljanju spirale inflacija-rast zarada-inflacija</a:t>
            </a:r>
          </a:p>
          <a:p>
            <a:endParaRPr lang="sr-Latn-RS" sz="800" dirty="0"/>
          </a:p>
          <a:p>
            <a:r>
              <a:rPr lang="sr-Latn-RS" sz="1600" dirty="0"/>
              <a:t>Aktuelna diskusija o prelivanju rasta cena na veće profite preduzeća</a:t>
            </a:r>
          </a:p>
          <a:p>
            <a:endParaRPr lang="sr-Latn-RS" sz="800" dirty="0"/>
          </a:p>
          <a:p>
            <a:r>
              <a:rPr lang="sr-Latn-RS" sz="1600" dirty="0"/>
              <a:t>U CIE preko polovine rasta </a:t>
            </a:r>
            <a:r>
              <a:rPr lang="sr-Latn-RS" sz="1600" dirty="0" err="1"/>
              <a:t>deflatora</a:t>
            </a:r>
            <a:r>
              <a:rPr lang="sr-Latn-RS" sz="1600" dirty="0"/>
              <a:t> u prethodne 3 godine posledica je rasta profita!</a:t>
            </a:r>
          </a:p>
          <a:p>
            <a:pPr lvl="1"/>
            <a:r>
              <a:rPr lang="sr-Latn-RS" sz="1400" dirty="0"/>
              <a:t>Podaci za Srbiju za 2022. još uvek nisu raspoloživi</a:t>
            </a:r>
          </a:p>
          <a:p>
            <a:pPr lvl="1"/>
            <a:endParaRPr lang="sr-Latn-RS" sz="800" dirty="0"/>
          </a:p>
          <a:p>
            <a:r>
              <a:rPr lang="sr-Latn-RS" sz="1600" dirty="0"/>
              <a:t>Reakcije pojedinih država u vidu poreza na ekstra profit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143000"/>
            <a:ext cx="416526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38600"/>
            <a:ext cx="1966716" cy="267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23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3600" dirty="0">
                <a:solidFill>
                  <a:schemeClr val="tx2"/>
                </a:solidFill>
                <a:cs typeface="Times New Roman" pitchFamily="18" charset="0"/>
              </a:rPr>
              <a:t>Devizni kurs</a:t>
            </a:r>
            <a:endParaRPr lang="en-GB" sz="36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472" y="1066800"/>
            <a:ext cx="4441164" cy="5211762"/>
          </a:xfrm>
        </p:spPr>
        <p:txBody>
          <a:bodyPr>
            <a:noAutofit/>
          </a:bodyPr>
          <a:lstStyle/>
          <a:p>
            <a:r>
              <a:rPr lang="sr-Latn-RS" sz="1600" dirty="0"/>
              <a:t>Nominalni kurs dinara prema </a:t>
            </a:r>
            <a:r>
              <a:rPr lang="sr-Latn-RS" sz="1600" dirty="0" err="1"/>
              <a:t>evru</a:t>
            </a:r>
            <a:r>
              <a:rPr lang="sr-Latn-RS" sz="1600" dirty="0"/>
              <a:t> i u Q1 ostao gotovo nepromenjen</a:t>
            </a:r>
          </a:p>
          <a:p>
            <a:pPr lvl="1"/>
            <a:r>
              <a:rPr lang="sr-Latn-RS" sz="1400" dirty="0"/>
              <a:t>Smanjenje deficita tekućeg računa platnog bilansa i solidan priliv kapitala uticali su na rast neto ponude deviza</a:t>
            </a:r>
          </a:p>
          <a:p>
            <a:pPr lvl="1"/>
            <a:r>
              <a:rPr lang="sr-Latn-RS" sz="1400" dirty="0"/>
              <a:t>NBS reaguje otkupom deviza na MDT: u periodu januar-maj neto otkup deviza iznosio je oko 1,3 </a:t>
            </a:r>
            <a:r>
              <a:rPr lang="sr-Latn-RS" sz="1400" dirty="0" err="1"/>
              <a:t>mlrd</a:t>
            </a:r>
            <a:r>
              <a:rPr lang="sr-Latn-RS" sz="1400" dirty="0"/>
              <a:t>. evra</a:t>
            </a:r>
          </a:p>
          <a:p>
            <a:endParaRPr lang="sr-Latn-RS" sz="800" dirty="0"/>
          </a:p>
          <a:p>
            <a:r>
              <a:rPr lang="sr-Latn-RS" sz="1600" dirty="0"/>
              <a:t>Zbog visoke inflacije i gotovo fiksnog nominalnog kursa, nastavljena realna </a:t>
            </a:r>
            <a:r>
              <a:rPr lang="sr-Latn-RS" sz="1600" dirty="0" err="1"/>
              <a:t>aprecijacija</a:t>
            </a:r>
            <a:r>
              <a:rPr lang="sr-Latn-RS" sz="1600" dirty="0"/>
              <a:t> dinara prema </a:t>
            </a:r>
            <a:r>
              <a:rPr lang="sr-Latn-RS" sz="1600" dirty="0" err="1"/>
              <a:t>evru</a:t>
            </a:r>
            <a:endParaRPr lang="sr-Latn-RS" sz="1600" dirty="0"/>
          </a:p>
          <a:p>
            <a:pPr lvl="1"/>
            <a:r>
              <a:rPr lang="sr-Latn-RS" sz="1400" dirty="0"/>
              <a:t>U prvih pet meseci 2023. kurs dinara prema </a:t>
            </a:r>
            <a:r>
              <a:rPr lang="sr-Latn-RS" sz="1400" dirty="0" err="1"/>
              <a:t>evru</a:t>
            </a:r>
            <a:r>
              <a:rPr lang="sr-Latn-RS" sz="1400" dirty="0"/>
              <a:t> realno je ojačao za oko 3%</a:t>
            </a:r>
          </a:p>
          <a:p>
            <a:endParaRPr lang="sr-Latn-RS" sz="800" dirty="0"/>
          </a:p>
          <a:p>
            <a:r>
              <a:rPr lang="sr-Latn-RS" sz="1600" dirty="0"/>
              <a:t>Realna </a:t>
            </a:r>
            <a:r>
              <a:rPr lang="sr-Latn-RS" sz="1600" dirty="0" err="1"/>
              <a:t>aprecijacija</a:t>
            </a:r>
            <a:r>
              <a:rPr lang="sr-Latn-RS" sz="1600" dirty="0"/>
              <a:t> kursa dinara povoljno utiče na bilans stanja države i preduzeća, ali negativno utiče na izvozne performanse i rast</a:t>
            </a:r>
          </a:p>
          <a:p>
            <a:endParaRPr lang="sr-Latn-RS" sz="800" dirty="0"/>
          </a:p>
          <a:p>
            <a:r>
              <a:rPr lang="sr-Latn-RS" sz="1600" dirty="0"/>
              <a:t>U većini zemalja CIE koje primenjuju politiku fleksibilnog kursa, početkom 2023. valute </a:t>
            </a:r>
            <a:r>
              <a:rPr lang="sr-Latn-RS" sz="1600" dirty="0" err="1"/>
              <a:t>depreciraju</a:t>
            </a:r>
            <a:r>
              <a:rPr lang="sr-Latn-RS" sz="1600" dirty="0"/>
              <a:t> (osim u Rumuniji)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884" y="4201804"/>
            <a:ext cx="3950713" cy="2374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363" y="1066800"/>
            <a:ext cx="4156005" cy="294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15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r-Latn-RS" sz="3600" dirty="0">
                <a:solidFill>
                  <a:schemeClr val="tx2"/>
                </a:solidFill>
                <a:cs typeface="Times New Roman" pitchFamily="18" charset="0"/>
              </a:rPr>
              <a:t>Sadržaj</a:t>
            </a:r>
            <a:endParaRPr lang="en-US" sz="36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565"/>
            <a:ext cx="8305800" cy="4525963"/>
          </a:xfrm>
        </p:spPr>
        <p:txBody>
          <a:bodyPr>
            <a:normAutofit/>
          </a:bodyPr>
          <a:lstStyle/>
          <a:p>
            <a:r>
              <a:rPr lang="sr-Latn-RS" sz="2400" dirty="0">
                <a:latin typeface="+mj-lt"/>
                <a:cs typeface="Times New Roman" pitchFamily="18" charset="0"/>
              </a:rPr>
              <a:t>Analiza ekonomskih trendova i politika u Q1 2023. sa projekcijama za 2023. godinu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Privredna aktivnost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Tržište rada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Spoljnoekonomski odnosi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Inflacija i kurs</a:t>
            </a:r>
          </a:p>
          <a:p>
            <a:pPr lvl="1"/>
            <a:r>
              <a:rPr lang="sr-Latn-RS" sz="2000" dirty="0">
                <a:latin typeface="+mj-lt"/>
                <a:cs typeface="Times New Roman" pitchFamily="18" charset="0"/>
              </a:rPr>
              <a:t>Monetarna politika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Fiskalna politika</a:t>
            </a:r>
          </a:p>
          <a:p>
            <a:pPr lvl="1"/>
            <a:endParaRPr lang="sr-Latn-RS" sz="2000" dirty="0">
              <a:solidFill>
                <a:schemeClr val="bg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sr-Latn-RS" sz="24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Osvrt: Globalno restrukturiranje automobilske industrije</a:t>
            </a:r>
          </a:p>
        </p:txBody>
      </p:sp>
    </p:spTree>
    <p:extLst>
      <p:ext uri="{BB962C8B-B14F-4D97-AF65-F5344CB8AC3E}">
        <p14:creationId xmlns:p14="http://schemas.microsoft.com/office/powerpoint/2010/main" val="341518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65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3600" dirty="0">
                <a:solidFill>
                  <a:schemeClr val="tx2"/>
                </a:solidFill>
                <a:cs typeface="Times New Roman" pitchFamily="18" charset="0"/>
              </a:rPr>
              <a:t>Monetarna politika</a:t>
            </a:r>
            <a:endParaRPr lang="en-GB" sz="36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6906"/>
            <a:ext cx="4038600" cy="5119444"/>
          </a:xfrm>
        </p:spPr>
        <p:txBody>
          <a:bodyPr>
            <a:normAutofit fontScale="55000" lnSpcReduction="20000"/>
          </a:bodyPr>
          <a:lstStyle/>
          <a:p>
            <a:r>
              <a:rPr lang="sr-Latn-RS" sz="2900" dirty="0"/>
              <a:t>NBS je nastavila da povećava restriktivnost monetarne politike</a:t>
            </a:r>
          </a:p>
          <a:p>
            <a:pPr lvl="1"/>
            <a:r>
              <a:rPr lang="sr-Latn-RS" sz="2500" dirty="0"/>
              <a:t>Referentna kamatna stopa je od januara do juna 2023. povećana za 1,25 </a:t>
            </a:r>
            <a:r>
              <a:rPr lang="sr-Latn-RS" sz="2500" dirty="0" err="1"/>
              <a:t>p.p</a:t>
            </a:r>
            <a:r>
              <a:rPr lang="sr-Latn-RS" sz="2500" dirty="0"/>
              <a:t>.</a:t>
            </a:r>
          </a:p>
          <a:p>
            <a:pPr lvl="2"/>
            <a:r>
              <a:rPr lang="sr-Latn-RS" sz="2100" dirty="0"/>
              <a:t>Nakon majske pauze, u junu RKS ponovo povećana – kao reakcija na mere fiskalne ekspanzije?</a:t>
            </a:r>
          </a:p>
          <a:p>
            <a:pPr lvl="1"/>
            <a:r>
              <a:rPr lang="sr-Latn-RS" sz="2500" dirty="0"/>
              <a:t>NBS je kroz REPO operacije tokom Q1 povukla preko 1 </a:t>
            </a:r>
            <a:r>
              <a:rPr lang="sr-Latn-RS" sz="2500" dirty="0" err="1"/>
              <a:t>mlrd</a:t>
            </a:r>
            <a:r>
              <a:rPr lang="sr-Latn-RS" sz="2500" dirty="0"/>
              <a:t>. </a:t>
            </a:r>
            <a:r>
              <a:rPr lang="sr-Latn-RS" sz="2500" dirty="0" err="1"/>
              <a:t>evra</a:t>
            </a:r>
            <a:endParaRPr lang="sr-Latn-RS" sz="2500" dirty="0"/>
          </a:p>
          <a:p>
            <a:pPr lvl="1"/>
            <a:endParaRPr lang="sr-Latn-RS" dirty="0"/>
          </a:p>
          <a:p>
            <a:r>
              <a:rPr lang="sr-Latn-RS" sz="2900" dirty="0"/>
              <a:t>Povećanje kamatne stope i povlačenje dinara su opravdani, jer je inflacija i dalje visoka</a:t>
            </a:r>
          </a:p>
          <a:p>
            <a:endParaRPr lang="sr-Latn-RS" dirty="0"/>
          </a:p>
          <a:p>
            <a:r>
              <a:rPr lang="sr-Latn-RS" sz="2900" dirty="0"/>
              <a:t>Obaranju inflacije u Srbiji značajno doprinosi i restriktivna politika </a:t>
            </a:r>
            <a:r>
              <a:rPr lang="sr-Latn-RS" sz="2900" dirty="0" err="1"/>
              <a:t>ECB</a:t>
            </a:r>
            <a:r>
              <a:rPr lang="sr-Latn-RS" sz="2900" dirty="0"/>
              <a:t> </a:t>
            </a:r>
          </a:p>
          <a:p>
            <a:endParaRPr lang="sr-Latn-RS" dirty="0"/>
          </a:p>
          <a:p>
            <a:r>
              <a:rPr lang="sr-Latn-RS" sz="2900" dirty="0"/>
              <a:t>NBS je nastavila sa snažnim intervencijama na deviznom tržištu kako bi kurs držala na približno fiksnom nivou – kroz neto otkup deviza</a:t>
            </a:r>
          </a:p>
          <a:p>
            <a:pPr lvl="1"/>
            <a:r>
              <a:rPr lang="sr-Latn-RS" dirty="0"/>
              <a:t>Otkupom deviza NBS je kreirala dinare čime je smanjena restriktivnost monetarne politike</a:t>
            </a:r>
          </a:p>
          <a:p>
            <a:pPr lvl="1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820" y="990600"/>
            <a:ext cx="3825671" cy="27366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038600"/>
            <a:ext cx="4114661" cy="24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41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005"/>
            <a:ext cx="8229600" cy="1143000"/>
          </a:xfrm>
        </p:spPr>
        <p:txBody>
          <a:bodyPr>
            <a:noAutofit/>
          </a:bodyPr>
          <a:lstStyle/>
          <a:p>
            <a:r>
              <a:rPr lang="sr-Latn-RS" sz="3600" dirty="0">
                <a:solidFill>
                  <a:schemeClr val="tx2"/>
                </a:solidFill>
                <a:cs typeface="Times New Roman" pitchFamily="18" charset="0"/>
              </a:rPr>
              <a:t>Kreditna aktivnost banaka i novčana masa</a:t>
            </a:r>
            <a:endParaRPr lang="en-GB" sz="36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46641"/>
            <a:ext cx="4038600" cy="4983162"/>
          </a:xfrm>
        </p:spPr>
        <p:txBody>
          <a:bodyPr>
            <a:normAutofit fontScale="55000" lnSpcReduction="20000"/>
          </a:bodyPr>
          <a:lstStyle/>
          <a:p>
            <a:r>
              <a:rPr lang="sr-Latn-RS" sz="2900" dirty="0"/>
              <a:t>Po prvi put od kraja 2016, kreditna aktivnost banaka ka privredi i stanovništvu u Q1 pada</a:t>
            </a:r>
          </a:p>
          <a:p>
            <a:endParaRPr lang="sr-Latn-RS" dirty="0"/>
          </a:p>
          <a:p>
            <a:r>
              <a:rPr lang="sr-Latn-RS" sz="2900" dirty="0"/>
              <a:t>U Q1 krediti privatnom sektoru realno opali za 113 mil. </a:t>
            </a:r>
            <a:r>
              <a:rPr lang="sr-Latn-RS" sz="2900" dirty="0" err="1"/>
              <a:t>evra</a:t>
            </a:r>
            <a:r>
              <a:rPr lang="sr-Latn-RS" sz="2900" dirty="0"/>
              <a:t> </a:t>
            </a:r>
          </a:p>
          <a:p>
            <a:pPr lvl="1"/>
            <a:r>
              <a:rPr lang="sr-Latn-RS" sz="2500" dirty="0" err="1"/>
              <a:t>...pre</a:t>
            </a:r>
            <a:r>
              <a:rPr lang="sr-Latn-RS" sz="2500" dirty="0"/>
              <a:t> svega krediti privredi snažno padaju</a:t>
            </a:r>
          </a:p>
          <a:p>
            <a:pPr lvl="1"/>
            <a:r>
              <a:rPr lang="sr-Latn-RS" sz="2500" dirty="0"/>
              <a:t>Rast zaduživanja preduzeća u inostranstvu nedovoljan da to kompenzuje</a:t>
            </a:r>
          </a:p>
          <a:p>
            <a:pPr lvl="1"/>
            <a:r>
              <a:rPr lang="sr-Latn-RS" sz="2500" dirty="0"/>
              <a:t>U aprilu osetan pad kredita i stanovništvu</a:t>
            </a:r>
          </a:p>
          <a:p>
            <a:endParaRPr lang="sr-Latn-RS" dirty="0"/>
          </a:p>
          <a:p>
            <a:r>
              <a:rPr lang="sr-Latn-RS" sz="2900" dirty="0"/>
              <a:t>Pad kreditiranja privatnog sektora tokom Q1 (kao i u Q4) banke su kompenzovale povećanjem plasmana u REPO operacije</a:t>
            </a:r>
          </a:p>
          <a:p>
            <a:endParaRPr lang="sr-Latn-RS" dirty="0"/>
          </a:p>
          <a:p>
            <a:r>
              <a:rPr lang="sr-Latn-RS" sz="2900" dirty="0"/>
              <a:t>Procenat loših kredita je i dalje vrlo nizak – nema signala rasta, za sad</a:t>
            </a:r>
          </a:p>
          <a:p>
            <a:endParaRPr lang="sr-Latn-RS" dirty="0"/>
          </a:p>
          <a:p>
            <a:r>
              <a:rPr lang="sr-Latn-RS" sz="2900" dirty="0"/>
              <a:t>Kao posledica restriktivne monetarne politike realna novčana masa je opala za 1,6% (tj. za 0,9% </a:t>
            </a:r>
            <a:r>
              <a:rPr lang="sr-Latn-RS" sz="2900" dirty="0" err="1"/>
              <a:t>BDP-a</a:t>
            </a:r>
            <a:r>
              <a:rPr lang="sr-Latn-RS" sz="2900" dirty="0"/>
              <a:t>) u odnosu na kraj 2022.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702" y="4038600"/>
            <a:ext cx="4399451" cy="27238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925" y="1053677"/>
            <a:ext cx="4689228" cy="275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98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550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3600" dirty="0">
                <a:solidFill>
                  <a:schemeClr val="tx2"/>
                </a:solidFill>
                <a:cs typeface="Times New Roman" pitchFamily="18" charset="0"/>
              </a:rPr>
              <a:t>Kamatne stope na kredite banaka</a:t>
            </a:r>
            <a:endParaRPr lang="en-GB" sz="36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5394"/>
            <a:ext cx="4038600" cy="4876799"/>
          </a:xfrm>
        </p:spPr>
        <p:txBody>
          <a:bodyPr>
            <a:noAutofit/>
          </a:bodyPr>
          <a:lstStyle/>
          <a:p>
            <a:r>
              <a:rPr lang="sr-Latn-RS" sz="1500" dirty="0"/>
              <a:t>Nominalne kamatne u stope na dinarske kredite i u Q1 su rasle sličnom brzinom kao  inflacija, pa su realne približno nepromenjene</a:t>
            </a:r>
          </a:p>
          <a:p>
            <a:pPr lvl="1"/>
            <a:r>
              <a:rPr lang="sr-Latn-RS" sz="1300" dirty="0"/>
              <a:t>od sredine 2021. realne kamatne stope na dinarske kredite su duboko negativne</a:t>
            </a:r>
          </a:p>
          <a:p>
            <a:pPr lvl="1"/>
            <a:r>
              <a:rPr lang="sr-Latn-RS" sz="1300" dirty="0"/>
              <a:t>očekuje se njihov rast u narednom periodu usled rasta nominalnih stopa i pada inflacije</a:t>
            </a:r>
          </a:p>
          <a:p>
            <a:pPr lvl="1"/>
            <a:endParaRPr lang="sr-Latn-RS" sz="800" dirty="0"/>
          </a:p>
          <a:p>
            <a:r>
              <a:rPr lang="sr-Latn-RS" sz="1500" dirty="0"/>
              <a:t>Nominalne kamatne stope na indeksirane kredite snažno rastu i približavaju se realno pozitivnoj zoni</a:t>
            </a:r>
          </a:p>
          <a:p>
            <a:endParaRPr lang="sr-Latn-RS" sz="800" dirty="0"/>
          </a:p>
          <a:p>
            <a:r>
              <a:rPr lang="sr-Latn-RS" sz="1500" dirty="0"/>
              <a:t>U narednom periodu očekuje se rast kamatnih stopa</a:t>
            </a:r>
          </a:p>
          <a:p>
            <a:pPr lvl="1"/>
            <a:r>
              <a:rPr lang="sr-Latn-RS" sz="1300" dirty="0"/>
              <a:t>ovo je odgovor na visoku inflaciju i potrebu njenog brzog obaranja</a:t>
            </a:r>
          </a:p>
          <a:p>
            <a:pPr lvl="1"/>
            <a:endParaRPr lang="sr-Latn-RS" sz="800" dirty="0"/>
          </a:p>
          <a:p>
            <a:r>
              <a:rPr lang="sr-Latn-RS" sz="1500" dirty="0"/>
              <a:t>U slučaju širenja krize u bankarskom sektoru i ukupnoj privredi moguć je pad kamatnih stopa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886200"/>
            <a:ext cx="4386994" cy="27648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15394"/>
            <a:ext cx="4361122" cy="250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90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r-Latn-RS" sz="3600" dirty="0">
                <a:solidFill>
                  <a:schemeClr val="tx2"/>
                </a:solidFill>
                <a:cs typeface="Times New Roman" pitchFamily="18" charset="0"/>
              </a:rPr>
              <a:t>Sadržaj</a:t>
            </a:r>
            <a:endParaRPr lang="en-US" sz="36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565"/>
            <a:ext cx="8305800" cy="4525963"/>
          </a:xfrm>
        </p:spPr>
        <p:txBody>
          <a:bodyPr>
            <a:normAutofit/>
          </a:bodyPr>
          <a:lstStyle/>
          <a:p>
            <a:r>
              <a:rPr lang="sr-Latn-RS" sz="2400" dirty="0">
                <a:latin typeface="+mj-lt"/>
                <a:cs typeface="Times New Roman" pitchFamily="18" charset="0"/>
              </a:rPr>
              <a:t>Analiza ekonomskih trendova i politika u Q1 2023. sa projekcijama za 2023. godinu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Privredna aktivnost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Tržište rada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Spoljnoekonomski odnosi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Inflacija i kurs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Monetarna politika</a:t>
            </a:r>
          </a:p>
          <a:p>
            <a:pPr lvl="1"/>
            <a:r>
              <a:rPr lang="sr-Latn-RS" sz="2000" dirty="0">
                <a:latin typeface="+mj-lt"/>
                <a:cs typeface="Times New Roman" pitchFamily="18" charset="0"/>
              </a:rPr>
              <a:t>Fiskalna politika</a:t>
            </a:r>
          </a:p>
          <a:p>
            <a:pPr lvl="1"/>
            <a:endParaRPr lang="sr-Latn-RS" sz="2000" dirty="0">
              <a:solidFill>
                <a:schemeClr val="bg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sr-Latn-RS" sz="24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Osvrt: Globalno restrukturiranje automobilske industrije</a:t>
            </a:r>
          </a:p>
        </p:txBody>
      </p:sp>
    </p:spTree>
    <p:extLst>
      <p:ext uri="{BB962C8B-B14F-4D97-AF65-F5344CB8AC3E}">
        <p14:creationId xmlns:p14="http://schemas.microsoft.com/office/powerpoint/2010/main" val="2931162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122" y="95181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3600" dirty="0">
                <a:solidFill>
                  <a:schemeClr val="tx2"/>
                </a:solidFill>
                <a:cs typeface="Times New Roman" pitchFamily="18" charset="0"/>
              </a:rPr>
              <a:t>Fiskalni tokovi </a:t>
            </a:r>
            <a:r>
              <a:rPr lang="en-US" sz="3600" dirty="0" err="1">
                <a:solidFill>
                  <a:schemeClr val="tx2"/>
                </a:solidFill>
                <a:cs typeface="Times New Roman" pitchFamily="18" charset="0"/>
              </a:rPr>
              <a:t>i</a:t>
            </a:r>
            <a:r>
              <a:rPr 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cs typeface="Times New Roman" pitchFamily="18" charset="0"/>
              </a:rPr>
              <a:t>poli</a:t>
            </a:r>
            <a:r>
              <a:rPr lang="sr-Latn-RS" sz="3600" dirty="0">
                <a:solidFill>
                  <a:schemeClr val="tx2"/>
                </a:solidFill>
                <a:cs typeface="Times New Roman" pitchFamily="18" charset="0"/>
              </a:rPr>
              <a:t>tika</a:t>
            </a:r>
            <a:endParaRPr lang="en-GB" sz="36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106" y="1227512"/>
            <a:ext cx="4130293" cy="5279652"/>
          </a:xfrm>
        </p:spPr>
        <p:txBody>
          <a:bodyPr>
            <a:normAutofit/>
          </a:bodyPr>
          <a:lstStyle/>
          <a:p>
            <a:r>
              <a:rPr lang="sr-Latn-RS" sz="1600" dirty="0"/>
              <a:t>U Q1 nastavljen, tj. produbljen realan </a:t>
            </a:r>
            <a:r>
              <a:rPr lang="sr-Latn-RS" sz="1600" dirty="0" err="1"/>
              <a:t>međugodišnji</a:t>
            </a:r>
            <a:r>
              <a:rPr lang="sr-Latn-RS" sz="1600" dirty="0"/>
              <a:t> pad prihoda države </a:t>
            </a:r>
          </a:p>
          <a:p>
            <a:pPr lvl="1"/>
            <a:r>
              <a:rPr lang="sr-Latn-RS" sz="1400" dirty="0"/>
              <a:t>Prihodi od poreza na potrošnju snažno realno opadaju, a blagi pad beleže i prihodi od poreza na rad</a:t>
            </a:r>
          </a:p>
          <a:p>
            <a:pPr lvl="1"/>
            <a:r>
              <a:rPr lang="sr-Latn-RS" sz="1400" dirty="0"/>
              <a:t>Prihodi od poreza na dobit rastu – profitabilnost?</a:t>
            </a:r>
          </a:p>
          <a:p>
            <a:pPr lvl="1"/>
            <a:r>
              <a:rPr lang="sr-Latn-RS" sz="1400" dirty="0"/>
              <a:t>Veliki jednokratni prihodi od donacija EU u Q1</a:t>
            </a:r>
          </a:p>
          <a:p>
            <a:pPr lvl="1"/>
            <a:endParaRPr lang="sr-Latn-RS" sz="800" dirty="0"/>
          </a:p>
          <a:p>
            <a:r>
              <a:rPr lang="sr-Latn-RS" sz="1600" dirty="0"/>
              <a:t>Pad prihoda države posledica je pada realnih dohodaka i potrošnje usled inflacije, kao i uvoza, a moguće je da postoje problemi i sa efikasnošću naplate</a:t>
            </a:r>
          </a:p>
          <a:p>
            <a:endParaRPr lang="sr-Latn-RS" sz="800" dirty="0"/>
          </a:p>
          <a:p>
            <a:r>
              <a:rPr lang="sr-Latn-RS" sz="1600" dirty="0"/>
              <a:t>U Q1 nastavljen je i snažan realan </a:t>
            </a:r>
            <a:r>
              <a:rPr lang="sr-Latn-RS" sz="1600" dirty="0" err="1"/>
              <a:t>međugodišnji</a:t>
            </a:r>
            <a:r>
              <a:rPr lang="sr-Latn-RS" sz="1600" dirty="0"/>
              <a:t> pad javnih rashoda</a:t>
            </a:r>
          </a:p>
          <a:p>
            <a:pPr lvl="1"/>
            <a:r>
              <a:rPr lang="sr-Latn-RS" sz="1400" dirty="0"/>
              <a:t>Visoka </a:t>
            </a:r>
            <a:r>
              <a:rPr lang="sr-Latn-RS" sz="1400" dirty="0" err="1"/>
              <a:t>međugodišnja</a:t>
            </a:r>
            <a:r>
              <a:rPr lang="sr-Latn-RS" sz="1400" dirty="0"/>
              <a:t> inflacija dominantan faktor</a:t>
            </a:r>
          </a:p>
          <a:p>
            <a:pPr lvl="1"/>
            <a:r>
              <a:rPr lang="sr-Latn-RS" sz="1400" dirty="0"/>
              <a:t>Realno se smanjuju sve vrste rashoda, osim na penzije</a:t>
            </a:r>
          </a:p>
          <a:p>
            <a:pPr lvl="1"/>
            <a:endParaRPr lang="sr-Latn-RS" sz="1400" dirty="0"/>
          </a:p>
          <a:p>
            <a:endParaRPr lang="sr-Latn-RS" sz="1600" dirty="0"/>
          </a:p>
          <a:p>
            <a:pPr lvl="1"/>
            <a:endParaRPr lang="sr-Latn-R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44" y="1219199"/>
            <a:ext cx="4413619" cy="25719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76" y="4058008"/>
            <a:ext cx="4422087" cy="24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36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122" y="95181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3600" dirty="0">
                <a:solidFill>
                  <a:schemeClr val="tx2"/>
                </a:solidFill>
                <a:cs typeface="Times New Roman" pitchFamily="18" charset="0"/>
              </a:rPr>
              <a:t>Fiskalni tokovi </a:t>
            </a:r>
            <a:r>
              <a:rPr lang="en-US" sz="3600" dirty="0" err="1">
                <a:solidFill>
                  <a:schemeClr val="tx2"/>
                </a:solidFill>
                <a:cs typeface="Times New Roman" pitchFamily="18" charset="0"/>
              </a:rPr>
              <a:t>i</a:t>
            </a:r>
            <a:r>
              <a:rPr 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cs typeface="Times New Roman" pitchFamily="18" charset="0"/>
              </a:rPr>
              <a:t>poli</a:t>
            </a:r>
            <a:r>
              <a:rPr lang="sr-Latn-RS" sz="3600" dirty="0">
                <a:solidFill>
                  <a:schemeClr val="tx2"/>
                </a:solidFill>
                <a:cs typeface="Times New Roman" pitchFamily="18" charset="0"/>
              </a:rPr>
              <a:t>tika</a:t>
            </a:r>
            <a:endParaRPr lang="en-GB" sz="36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107" y="1227511"/>
            <a:ext cx="4038600" cy="5428859"/>
          </a:xfrm>
        </p:spPr>
        <p:txBody>
          <a:bodyPr>
            <a:normAutofit fontScale="92500" lnSpcReduction="20000"/>
          </a:bodyPr>
          <a:lstStyle/>
          <a:p>
            <a:r>
              <a:rPr lang="sr-Latn-RS" sz="1600" dirty="0"/>
              <a:t>U Q1 ostvaren fiskalni deficit od 25 </a:t>
            </a:r>
            <a:r>
              <a:rPr lang="sr-Latn-RS" sz="1600" dirty="0" err="1"/>
              <a:t>mlrd</a:t>
            </a:r>
            <a:r>
              <a:rPr lang="sr-Latn-RS" sz="1600" dirty="0"/>
              <a:t>. dinara (1,4% </a:t>
            </a:r>
            <a:r>
              <a:rPr lang="sr-Latn-RS" sz="1600" dirty="0" err="1"/>
              <a:t>BDP-a</a:t>
            </a:r>
            <a:r>
              <a:rPr lang="sr-Latn-RS" sz="1600" dirty="0"/>
              <a:t>)</a:t>
            </a:r>
          </a:p>
          <a:p>
            <a:pPr lvl="1"/>
            <a:endParaRPr lang="sr-Latn-RS" sz="800" dirty="0"/>
          </a:p>
          <a:p>
            <a:r>
              <a:rPr lang="sr-Latn-RS" sz="1600" dirty="0"/>
              <a:t>I pored osetnog realnog pada, javni prihodi su u Q1 bili iznad plana – pre svega usled veće inflacije od očekivane, dok će javni rashodi verovatno biti manji od planiranih – zbog bolje energetske situacije</a:t>
            </a:r>
          </a:p>
          <a:p>
            <a:endParaRPr lang="sr-Latn-RS" sz="900" dirty="0"/>
          </a:p>
          <a:p>
            <a:r>
              <a:rPr lang="sr-Latn-RS" sz="1600" dirty="0"/>
              <a:t>Da nije bilo dodatne fiskalne ekspanzije, deficit biti u 2023. bio manji od planiranog, što bi </a:t>
            </a:r>
            <a:r>
              <a:rPr lang="sr-Latn-RS" sz="1600" dirty="0" smtClean="0"/>
              <a:t>doprinelo osetnom </a:t>
            </a:r>
            <a:r>
              <a:rPr lang="sr-Latn-RS" sz="1600" dirty="0"/>
              <a:t>obaranju inflacije</a:t>
            </a:r>
          </a:p>
          <a:p>
            <a:endParaRPr lang="sr-Latn-RS" sz="800" dirty="0"/>
          </a:p>
          <a:p>
            <a:r>
              <a:rPr lang="sr-Latn-RS" sz="1600" dirty="0"/>
              <a:t>Najavljeni paket mera će povećati javne rashode za preko 500 mil. </a:t>
            </a:r>
            <a:r>
              <a:rPr lang="sr-Latn-RS" sz="1600" dirty="0" err="1"/>
              <a:t>evra</a:t>
            </a:r>
            <a:r>
              <a:rPr lang="sr-Latn-RS" sz="1600" dirty="0"/>
              <a:t> godišnje (tj. oko 200 mil. </a:t>
            </a:r>
            <a:r>
              <a:rPr lang="sr-Latn-RS" sz="1600" dirty="0" err="1"/>
              <a:t>evra</a:t>
            </a:r>
            <a:r>
              <a:rPr lang="sr-Latn-RS" sz="1600" dirty="0"/>
              <a:t> do kraja godine), tako da bi deficit </a:t>
            </a:r>
            <a:r>
              <a:rPr lang="sr-Latn-RS" sz="1600" i="1" dirty="0" err="1"/>
              <a:t>ceteris</a:t>
            </a:r>
            <a:r>
              <a:rPr lang="sr-Latn-RS" sz="1600" i="1" dirty="0"/>
              <a:t> </a:t>
            </a:r>
            <a:r>
              <a:rPr lang="sr-Latn-RS" sz="1600" i="1" dirty="0" err="1"/>
              <a:t>paribus</a:t>
            </a:r>
            <a:r>
              <a:rPr lang="sr-Latn-RS" sz="1600" i="1" dirty="0"/>
              <a:t> </a:t>
            </a:r>
            <a:r>
              <a:rPr lang="sr-Latn-RS" sz="1600" dirty="0"/>
              <a:t>modao biti u planiranim </a:t>
            </a:r>
            <a:r>
              <a:rPr lang="sr-Latn-RS" sz="1600" dirty="0" smtClean="0"/>
              <a:t>okvirima – tj. nešto manji od plana?</a:t>
            </a:r>
            <a:endParaRPr lang="sr-Latn-RS" sz="1600" dirty="0"/>
          </a:p>
          <a:p>
            <a:endParaRPr lang="sr-Latn-RS" sz="900" dirty="0"/>
          </a:p>
          <a:p>
            <a:r>
              <a:rPr lang="sr-Latn-RS" sz="1600" dirty="0"/>
              <a:t>Slaba koordinacija monetarne i fiskalne politike izvor rizika</a:t>
            </a:r>
          </a:p>
          <a:p>
            <a:endParaRPr lang="sr-Latn-RS" sz="900" dirty="0"/>
          </a:p>
          <a:p>
            <a:r>
              <a:rPr lang="sr-Latn-RS" sz="1600" dirty="0"/>
              <a:t>Javni dug u Q1 porastao za 1,9 </a:t>
            </a:r>
            <a:r>
              <a:rPr lang="sr-Latn-RS" sz="1600" dirty="0" err="1"/>
              <a:t>mlrd</a:t>
            </a:r>
            <a:r>
              <a:rPr lang="sr-Latn-RS" sz="1600" dirty="0"/>
              <a:t>. </a:t>
            </a:r>
            <a:r>
              <a:rPr lang="sr-Latn-RS" sz="1600" dirty="0" err="1"/>
              <a:t>evra</a:t>
            </a:r>
            <a:r>
              <a:rPr lang="sr-Latn-RS" sz="1600" dirty="0"/>
              <a:t> (za 4 kvartala – porastao za 4,6 </a:t>
            </a:r>
            <a:r>
              <a:rPr lang="sr-Latn-RS" sz="1600" dirty="0" err="1"/>
              <a:t>mlrd</a:t>
            </a:r>
            <a:r>
              <a:rPr lang="sr-Latn-RS" sz="1600" dirty="0"/>
              <a:t>. </a:t>
            </a:r>
            <a:r>
              <a:rPr lang="sr-Latn-RS" sz="1600" dirty="0" err="1"/>
              <a:t>evra</a:t>
            </a:r>
            <a:r>
              <a:rPr lang="sr-Latn-RS" sz="1600" dirty="0"/>
              <a:t>), na 35,3 </a:t>
            </a:r>
            <a:r>
              <a:rPr lang="sr-Latn-RS" sz="1600" dirty="0" err="1"/>
              <a:t>mlrd</a:t>
            </a:r>
            <a:r>
              <a:rPr lang="sr-Latn-RS" sz="1600" dirty="0"/>
              <a:t>. </a:t>
            </a:r>
            <a:r>
              <a:rPr lang="sr-Latn-RS" sz="1600" dirty="0" err="1"/>
              <a:t>evra</a:t>
            </a:r>
            <a:r>
              <a:rPr lang="sr-Latn-RS" sz="1600" dirty="0"/>
              <a:t> (56,5% </a:t>
            </a:r>
            <a:r>
              <a:rPr lang="sr-Latn-RS" sz="1600" dirty="0" err="1"/>
              <a:t>BDP-a</a:t>
            </a:r>
            <a:r>
              <a:rPr lang="sr-Latn-RS" sz="1600" dirty="0"/>
              <a:t>)</a:t>
            </a:r>
          </a:p>
          <a:p>
            <a:pPr lvl="1"/>
            <a:r>
              <a:rPr lang="sr-Latn-RS" sz="1300" dirty="0"/>
              <a:t>Rast duga veći od deficita zbog zaduživanja unapred</a:t>
            </a:r>
          </a:p>
          <a:p>
            <a:pPr lvl="1"/>
            <a:r>
              <a:rPr lang="sr-Latn-RS" sz="1300" dirty="0"/>
              <a:t>Pogoršavanje uslova zaduživanja</a:t>
            </a:r>
          </a:p>
          <a:p>
            <a:pPr lvl="1"/>
            <a:endParaRPr lang="sr-Latn-RS" sz="1200" dirty="0"/>
          </a:p>
          <a:p>
            <a:pPr lvl="1"/>
            <a:endParaRPr lang="sr-Latn-R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066799"/>
            <a:ext cx="4137504" cy="2923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114801"/>
            <a:ext cx="4137504" cy="254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31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19050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r-Latn-R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sr-Latn-RS" sz="5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Hvala na pažnji!</a:t>
            </a:r>
          </a:p>
          <a:p>
            <a:pPr marL="0" indent="0" algn="ctr">
              <a:buNone/>
            </a:pPr>
            <a:endParaRPr lang="sr-Latn-RS" sz="48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endParaRPr lang="sr-Latn-RS" sz="48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6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r-Latn-RS" sz="3600" dirty="0">
                <a:solidFill>
                  <a:schemeClr val="tx2"/>
                </a:solidFill>
                <a:cs typeface="Times New Roman" pitchFamily="18" charset="0"/>
              </a:rPr>
              <a:t>Sadržaj</a:t>
            </a:r>
            <a:endParaRPr lang="en-US" sz="36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565"/>
            <a:ext cx="8305800" cy="4525963"/>
          </a:xfrm>
        </p:spPr>
        <p:txBody>
          <a:bodyPr>
            <a:normAutofit/>
          </a:bodyPr>
          <a:lstStyle/>
          <a:p>
            <a:r>
              <a:rPr lang="sr-Latn-RS" sz="2400" dirty="0">
                <a:latin typeface="+mj-lt"/>
                <a:cs typeface="Times New Roman" pitchFamily="18" charset="0"/>
              </a:rPr>
              <a:t>Analiza ekonomskih trendova i politika u Q1 2023. sa projekcijama za 2023. godinu</a:t>
            </a:r>
          </a:p>
          <a:p>
            <a:pPr lvl="1"/>
            <a:r>
              <a:rPr lang="sr-Latn-RS" sz="2000" dirty="0">
                <a:latin typeface="+mj-lt"/>
                <a:cs typeface="Times New Roman" pitchFamily="18" charset="0"/>
              </a:rPr>
              <a:t>Privredna aktivnost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Tržište rada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Spoljnoekonomski odnosi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Inflacija i kurs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Monetarna politika</a:t>
            </a:r>
          </a:p>
          <a:p>
            <a:pPr lvl="1"/>
            <a:r>
              <a:rPr lang="sr-Latn-RS" sz="20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Fiskalna politika</a:t>
            </a:r>
          </a:p>
          <a:p>
            <a:pPr lvl="1"/>
            <a:endParaRPr lang="sr-Latn-RS" sz="2000" dirty="0">
              <a:solidFill>
                <a:schemeClr val="bg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sr-Latn-RS" sz="24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Osvrt: Globalno restrukturiranje automobilske industrije</a:t>
            </a:r>
          </a:p>
        </p:txBody>
      </p:sp>
    </p:spTree>
    <p:extLst>
      <p:ext uri="{BB962C8B-B14F-4D97-AF65-F5344CB8AC3E}">
        <p14:creationId xmlns:p14="http://schemas.microsoft.com/office/powerpoint/2010/main" val="3378947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899"/>
            <a:ext cx="8229600" cy="874901"/>
          </a:xfrm>
        </p:spPr>
        <p:txBody>
          <a:bodyPr>
            <a:normAutofit/>
          </a:bodyPr>
          <a:lstStyle/>
          <a:p>
            <a:r>
              <a:rPr lang="sr-Latn-RS" sz="3600" dirty="0">
                <a:solidFill>
                  <a:schemeClr val="tx2"/>
                </a:solidFill>
                <a:cs typeface="Times New Roman" pitchFamily="18" charset="0"/>
              </a:rPr>
              <a:t>Globalna privredna kretanja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46035"/>
            <a:ext cx="4267200" cy="4830762"/>
          </a:xfrm>
        </p:spPr>
        <p:txBody>
          <a:bodyPr>
            <a:noAutofit/>
          </a:bodyPr>
          <a:lstStyle/>
          <a:p>
            <a:r>
              <a:rPr lang="sr-Latn-RS" sz="1600" dirty="0"/>
              <a:t>Nakon solidnog rasta u 2022. (oporavak od </a:t>
            </a:r>
            <a:r>
              <a:rPr lang="sr-Latn-RS" sz="1600" dirty="0" err="1"/>
              <a:t>pandemije</a:t>
            </a:r>
            <a:r>
              <a:rPr lang="sr-Latn-RS" sz="1600" dirty="0"/>
              <a:t>), u 2023. osetno globalno usporavanje privredne aktivnosti</a:t>
            </a:r>
          </a:p>
          <a:p>
            <a:pPr lvl="1"/>
            <a:r>
              <a:rPr lang="sr-Latn-RS" sz="1400" dirty="0"/>
              <a:t>Prognoze iz aprila 2023. nešto optimističnije nego iz oktobra 2022. (neizvesnost u pogledu zime)</a:t>
            </a:r>
          </a:p>
          <a:p>
            <a:endParaRPr lang="sr-Latn-RS" sz="800" dirty="0"/>
          </a:p>
          <a:p>
            <a:r>
              <a:rPr lang="sr-Latn-RS" sz="1600" dirty="0"/>
              <a:t>Uzroci usporavanja globalne privrede</a:t>
            </a:r>
          </a:p>
          <a:p>
            <a:pPr lvl="1"/>
            <a:r>
              <a:rPr lang="sr-Latn-RS" sz="1400" dirty="0"/>
              <a:t>Visoka inflacija</a:t>
            </a:r>
          </a:p>
          <a:p>
            <a:pPr lvl="1"/>
            <a:r>
              <a:rPr lang="sr-Latn-RS" sz="1400" dirty="0"/>
              <a:t>Rast kamatnih stopa</a:t>
            </a:r>
          </a:p>
          <a:p>
            <a:pPr lvl="1"/>
            <a:r>
              <a:rPr lang="sr-Latn-RS" sz="1400" dirty="0"/>
              <a:t>Nestabilnost na finansijskim tržištima</a:t>
            </a:r>
          </a:p>
          <a:p>
            <a:pPr lvl="1"/>
            <a:r>
              <a:rPr lang="sr-Latn-RS" sz="1400" dirty="0"/>
              <a:t>Rat u Ukrajini</a:t>
            </a:r>
          </a:p>
          <a:p>
            <a:pPr lvl="1"/>
            <a:r>
              <a:rPr lang="sr-Latn-RS" sz="1400" dirty="0"/>
              <a:t>Srednjoročni efekti </a:t>
            </a:r>
            <a:r>
              <a:rPr lang="sr-Latn-RS" sz="1400" dirty="0" err="1"/>
              <a:t>pandemije</a:t>
            </a:r>
            <a:endParaRPr lang="sr-Latn-RS" sz="1400" dirty="0"/>
          </a:p>
          <a:p>
            <a:pPr lvl="1"/>
            <a:endParaRPr lang="sr-Latn-RS" sz="1400" dirty="0"/>
          </a:p>
          <a:p>
            <a:r>
              <a:rPr lang="sr-Latn-RS" sz="1600" dirty="0" err="1"/>
              <a:t>Evrozona</a:t>
            </a:r>
            <a:r>
              <a:rPr lang="sr-Latn-RS" sz="1600" dirty="0"/>
              <a:t> u Q1 2023. ušla u tehničku recesiju</a:t>
            </a:r>
          </a:p>
          <a:p>
            <a:pPr lvl="1"/>
            <a:r>
              <a:rPr lang="sr-Latn-RS" sz="1400" dirty="0"/>
              <a:t>Nemačka, Irska, Estonija, Litvanija, Mađarska</a:t>
            </a:r>
          </a:p>
          <a:p>
            <a:endParaRPr lang="sr-Latn-RS" sz="800" dirty="0"/>
          </a:p>
          <a:p>
            <a:r>
              <a:rPr lang="sr-Latn-RS" sz="1600" dirty="0"/>
              <a:t>U 2024. se očekuje blagi oporavak, uz visok nivo neizvesnosti da li će se i u kojoj meri to dogoditi</a:t>
            </a:r>
          </a:p>
          <a:p>
            <a:pPr lvl="1"/>
            <a:endParaRPr lang="sr-Latn-RS" sz="1200" dirty="0"/>
          </a:p>
          <a:p>
            <a:endParaRPr lang="sr-Latn-RS" sz="1400" dirty="0"/>
          </a:p>
        </p:txBody>
      </p:sp>
      <p:sp>
        <p:nvSpPr>
          <p:cNvPr id="7" name="Rectangle 6"/>
          <p:cNvSpPr/>
          <p:nvPr/>
        </p:nvSpPr>
        <p:spPr>
          <a:xfrm>
            <a:off x="4724400" y="1309210"/>
            <a:ext cx="3130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Stope </a:t>
            </a:r>
            <a:r>
              <a:rPr lang="en-GB" sz="1200" b="1" dirty="0" err="1"/>
              <a:t>privrednog</a:t>
            </a:r>
            <a:r>
              <a:rPr lang="en-GB" sz="1200" b="1" dirty="0"/>
              <a:t> </a:t>
            </a:r>
            <a:r>
              <a:rPr lang="en-GB" sz="1200" b="1" dirty="0" err="1"/>
              <a:t>rasta</a:t>
            </a:r>
            <a:r>
              <a:rPr lang="en-GB" sz="1200" b="1" dirty="0"/>
              <a:t> u </a:t>
            </a:r>
            <a:r>
              <a:rPr lang="en-GB" sz="1200" b="1" dirty="0" err="1"/>
              <a:t>Svetu</a:t>
            </a:r>
            <a:r>
              <a:rPr lang="en-GB" sz="1200" b="1" dirty="0"/>
              <a:t> (%)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4068604"/>
            <a:ext cx="313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800" i="1" dirty="0">
                <a:cs typeface="Arial" panose="020B0604020202020204" pitchFamily="34" charset="0"/>
              </a:rPr>
              <a:t>*procene iz okt. ’22, **procene iz apr. ’23</a:t>
            </a:r>
          </a:p>
          <a:p>
            <a:r>
              <a:rPr lang="sr-Latn-RS" sz="800" dirty="0"/>
              <a:t> Izvor: MMF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254" y="1558228"/>
            <a:ext cx="4190999" cy="251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10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>
                <a:solidFill>
                  <a:schemeClr val="tx2"/>
                </a:solidFill>
                <a:cs typeface="Times New Roman" pitchFamily="18" charset="0"/>
              </a:rPr>
              <a:t>Makroekonomski trendovi – opšti pregled</a:t>
            </a:r>
            <a:endParaRPr lang="en-GB" sz="36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610600" cy="5059362"/>
          </a:xfrm>
        </p:spPr>
        <p:txBody>
          <a:bodyPr>
            <a:normAutofit fontScale="92500" lnSpcReduction="10000"/>
          </a:bodyPr>
          <a:lstStyle/>
          <a:p>
            <a:r>
              <a:rPr lang="sr-Latn-RS" sz="1600" dirty="0"/>
              <a:t>Kretanja u svetskoj privredi su turbulentna i predstavljaju veliki izvor rizika</a:t>
            </a:r>
          </a:p>
          <a:p>
            <a:pPr lvl="1"/>
            <a:r>
              <a:rPr lang="sr-Latn-RS" sz="1400" dirty="0"/>
              <a:t>Svetske privrede usporavaju, a neke velike ekonomije (</a:t>
            </a:r>
            <a:r>
              <a:rPr lang="sr-Latn-RS" sz="1400" dirty="0" err="1"/>
              <a:t>Evrozona</a:t>
            </a:r>
            <a:r>
              <a:rPr lang="sr-Latn-RS" sz="1400" dirty="0"/>
              <a:t>) ulaze u tehničku recesiju (relativno blagu)</a:t>
            </a:r>
          </a:p>
          <a:p>
            <a:pPr lvl="1"/>
            <a:r>
              <a:rPr lang="sr-Latn-RS" sz="1400" dirty="0"/>
              <a:t>Svetske cene hrane, sirovina i energenata opadaju, ali ukupna inflacija opada sporije nego što se očekivalo – centralne banke nastavljaju sa primenom restriktivne monetarne politike</a:t>
            </a:r>
          </a:p>
          <a:p>
            <a:pPr lvl="1"/>
            <a:r>
              <a:rPr lang="sr-Latn-RS" sz="1400" dirty="0"/>
              <a:t>Pojava bankarskih kriza u pojedinim zemljama (SAD, Švajcarska)</a:t>
            </a:r>
          </a:p>
          <a:p>
            <a:pPr lvl="1"/>
            <a:r>
              <a:rPr lang="sr-Latn-RS" sz="1400" dirty="0"/>
              <a:t>Strukturni problemi u odnosu Zapada i Kine izraženi, a rat u Ukrajini u punom jeku</a:t>
            </a:r>
          </a:p>
          <a:p>
            <a:pPr marL="914400" lvl="2" indent="0">
              <a:buNone/>
            </a:pPr>
            <a:endParaRPr lang="sr-Latn-RS" sz="800" dirty="0"/>
          </a:p>
          <a:p>
            <a:r>
              <a:rPr lang="sr-Latn-RS" sz="1600" b="1" dirty="0"/>
              <a:t>U privredi Srbije početkom 2023. godine prevladavaju uglavnom negativni trendovi</a:t>
            </a:r>
          </a:p>
          <a:p>
            <a:pPr lvl="1"/>
            <a:r>
              <a:rPr lang="sr-Latn-RS" sz="1400" b="1" dirty="0"/>
              <a:t>Privredna aktivnost stagnira, inflacija rasla do marta, zaposlenost blago raste, ali realne zarade opadaju, spoljni deficiti su smanjeni, kreditna aktivnost usporava, kamatne stope rastu</a:t>
            </a:r>
          </a:p>
          <a:p>
            <a:pPr marL="914400" lvl="2" indent="0">
              <a:buNone/>
            </a:pPr>
            <a:endParaRPr lang="sr-Latn-RS" sz="800" dirty="0"/>
          </a:p>
          <a:p>
            <a:r>
              <a:rPr lang="sr-Latn-RS" sz="1600" dirty="0"/>
              <a:t>NBS nastavlja sa primenom restriktivne monetarne politike </a:t>
            </a:r>
          </a:p>
          <a:p>
            <a:endParaRPr lang="sr-Latn-RS" sz="800" dirty="0"/>
          </a:p>
          <a:p>
            <a:r>
              <a:rPr lang="sr-Latn-RS" sz="1600" dirty="0"/>
              <a:t>Javni prihodi i javni rashodi padaju – pre svega usled </a:t>
            </a:r>
            <a:r>
              <a:rPr lang="sr-Latn-RS" sz="1600" dirty="0" smtClean="0"/>
              <a:t>inflacije i povoljne energetske situacije. </a:t>
            </a:r>
            <a:r>
              <a:rPr lang="sr-Latn-RS" sz="1600" dirty="0"/>
              <a:t>Dodatne mere fiskalne ekspanzije uticaće da </a:t>
            </a:r>
            <a:r>
              <a:rPr lang="sr-Latn-RS" sz="1600" dirty="0" smtClean="0"/>
              <a:t>smanjenje deficita bude manje. </a:t>
            </a:r>
            <a:r>
              <a:rPr lang="sr-Latn-RS" sz="1600" dirty="0"/>
              <a:t>Javni dug nastavlja osetno da raste</a:t>
            </a:r>
          </a:p>
          <a:p>
            <a:pPr lvl="1"/>
            <a:endParaRPr lang="sr-Latn-RS" sz="1200" dirty="0"/>
          </a:p>
          <a:p>
            <a:r>
              <a:rPr lang="sr-Latn-RS" sz="1600" b="1" dirty="0"/>
              <a:t>Ključni makroekonomski izazov Srbije – relativno brzo i osetno obaranje inflacije</a:t>
            </a:r>
          </a:p>
          <a:p>
            <a:pPr lvl="1"/>
            <a:r>
              <a:rPr lang="sr-Latn-RS" sz="1400" dirty="0"/>
              <a:t>Da bi se to ostvarilo potrebna je snažna koordinacija fiskalne i monetarne politike. Za sada samo monetarne politike deluju u tom smeru</a:t>
            </a:r>
          </a:p>
          <a:p>
            <a:pPr lvl="1"/>
            <a:endParaRPr lang="sr-Latn-RS" sz="1200" dirty="0"/>
          </a:p>
          <a:p>
            <a:r>
              <a:rPr lang="sr-Latn-RS" sz="1600" b="1" dirty="0"/>
              <a:t>Zadržavamo procenu rasta BDP-a u 2023. od oko 2% u ovoj godini – uz veliki rizik da bude i niža.</a:t>
            </a:r>
            <a:r>
              <a:rPr lang="sr-Latn-RS" sz="1600" dirty="0"/>
              <a:t> Inflacija će opadati, ali sporije nego što se očekivalo</a:t>
            </a:r>
          </a:p>
          <a:p>
            <a:pPr lvl="1"/>
            <a:r>
              <a:rPr lang="sr-Latn-RS" sz="1400" dirty="0"/>
              <a:t>Rizici: globalna neizvesnost, upitna poljoprivredna sezona…</a:t>
            </a:r>
          </a:p>
        </p:txBody>
      </p:sp>
    </p:spTree>
    <p:extLst>
      <p:ext uri="{BB962C8B-B14F-4D97-AF65-F5344CB8AC3E}">
        <p14:creationId xmlns:p14="http://schemas.microsoft.com/office/powerpoint/2010/main" val="1811682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sr-Latn-RS" sz="3600" dirty="0">
                <a:solidFill>
                  <a:schemeClr val="tx2"/>
                </a:solidFill>
                <a:cs typeface="Times New Roman" pitchFamily="18" charset="0"/>
              </a:rPr>
              <a:t>Privredna aktivnost u Srbiji </a:t>
            </a:r>
            <a:br>
              <a:rPr lang="sr-Latn-RS" sz="3600" dirty="0">
                <a:solidFill>
                  <a:schemeClr val="tx2"/>
                </a:solidFill>
                <a:cs typeface="Times New Roman" pitchFamily="18" charset="0"/>
              </a:rPr>
            </a:br>
            <a:r>
              <a:rPr lang="sr-Latn-RS" sz="3600" dirty="0">
                <a:solidFill>
                  <a:schemeClr val="tx2"/>
                </a:solidFill>
                <a:cs typeface="Times New Roman" pitchFamily="18" charset="0"/>
              </a:rPr>
              <a:t>– kratkoročni trendovi</a:t>
            </a:r>
            <a:endParaRPr lang="en-GB" sz="36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9839"/>
            <a:ext cx="4419600" cy="4830762"/>
          </a:xfrm>
        </p:spPr>
        <p:txBody>
          <a:bodyPr>
            <a:noAutofit/>
          </a:bodyPr>
          <a:lstStyle/>
          <a:p>
            <a:r>
              <a:rPr lang="sr-Latn-RS" sz="1600" dirty="0"/>
              <a:t>Privreda Srbije je praktično u stagnaciji</a:t>
            </a:r>
          </a:p>
          <a:p>
            <a:pPr lvl="1"/>
            <a:r>
              <a:rPr lang="sr-Latn-RS" sz="1400" dirty="0" err="1"/>
              <a:t>Međugodišnji</a:t>
            </a:r>
            <a:r>
              <a:rPr lang="sr-Latn-RS" sz="1400" dirty="0"/>
              <a:t> rast u Q1 2023. od 0,7%</a:t>
            </a:r>
          </a:p>
          <a:p>
            <a:pPr lvl="1"/>
            <a:r>
              <a:rPr lang="sr-Latn-RS" sz="1400" dirty="0" err="1"/>
              <a:t>Desezonirani</a:t>
            </a:r>
            <a:r>
              <a:rPr lang="sr-Latn-RS" sz="1400" dirty="0"/>
              <a:t> pad u odnosu na prethodni kvartal od 0,2%</a:t>
            </a:r>
          </a:p>
          <a:p>
            <a:pPr lvl="1"/>
            <a:endParaRPr lang="sr-Latn-RS" sz="1400" dirty="0"/>
          </a:p>
          <a:p>
            <a:r>
              <a:rPr lang="sr-Latn-RS" sz="1600" dirty="0"/>
              <a:t>Glavni faktori: visoka inflacija, rast kamatnih stopa i globalna nestabilnost</a:t>
            </a:r>
          </a:p>
          <a:p>
            <a:endParaRPr lang="sr-Latn-RS" sz="1400" dirty="0"/>
          </a:p>
          <a:p>
            <a:r>
              <a:rPr lang="sr-Latn-RS" sz="1600" dirty="0"/>
              <a:t>Slična kretanja u Q1 ostvarena i u zemljama Centralne i Istočne Evrope (CIE)</a:t>
            </a:r>
          </a:p>
          <a:p>
            <a:pPr lvl="1"/>
            <a:r>
              <a:rPr lang="sr-Latn-RS" sz="1400" dirty="0"/>
              <a:t>U 2022. zemlje CIE ostvarile veći rast od Srbije – kasniji oporavak od </a:t>
            </a:r>
            <a:r>
              <a:rPr lang="sr-Latn-RS" sz="1400" dirty="0" err="1"/>
              <a:t>pandemije</a:t>
            </a:r>
            <a:r>
              <a:rPr lang="sr-Latn-RS" sz="1400" dirty="0"/>
              <a:t>, suša i problemi u energetici u Srbiji</a:t>
            </a:r>
          </a:p>
          <a:p>
            <a:pPr lvl="1"/>
            <a:r>
              <a:rPr lang="sr-Latn-RS" sz="1400" dirty="0"/>
              <a:t>U 2023. privredna kretanja prilično ujednačena u zemljama CIE – završen period </a:t>
            </a:r>
            <a:r>
              <a:rPr lang="sr-Latn-RS" sz="1400" dirty="0" err="1"/>
              <a:t>pandemijskog</a:t>
            </a:r>
            <a:r>
              <a:rPr lang="sr-Latn-RS" sz="1400" dirty="0"/>
              <a:t> oporavka, snažan uticaj globalnih faktora</a:t>
            </a:r>
          </a:p>
          <a:p>
            <a:pPr lvl="1"/>
            <a:endParaRPr lang="sr-Latn-RS" sz="1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89" y="1323100"/>
            <a:ext cx="4089692" cy="2819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870" y="4239364"/>
            <a:ext cx="4117329" cy="251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50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575"/>
            <a:ext cx="8229600" cy="1143000"/>
          </a:xfrm>
        </p:spPr>
        <p:txBody>
          <a:bodyPr>
            <a:noAutofit/>
          </a:bodyPr>
          <a:lstStyle/>
          <a:p>
            <a:r>
              <a:rPr lang="sr-Latn-RS" sz="3600" dirty="0">
                <a:solidFill>
                  <a:schemeClr val="tx2"/>
                </a:solidFill>
                <a:cs typeface="Times New Roman" pitchFamily="18" charset="0"/>
              </a:rPr>
              <a:t>Privredna aktivnost – kratkoročni trendovi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47" y="1295400"/>
            <a:ext cx="4038600" cy="5333597"/>
          </a:xfrm>
        </p:spPr>
        <p:txBody>
          <a:bodyPr>
            <a:normAutofit/>
          </a:bodyPr>
          <a:lstStyle/>
          <a:p>
            <a:r>
              <a:rPr lang="sr-Latn-RS" sz="1600" dirty="0"/>
              <a:t>Privredna aktivnost: </a:t>
            </a:r>
            <a:r>
              <a:rPr lang="sr-Latn-RS" sz="1600" dirty="0" err="1"/>
              <a:t>rashodni</a:t>
            </a:r>
            <a:r>
              <a:rPr lang="sr-Latn-RS" sz="1600" dirty="0"/>
              <a:t> pristup</a:t>
            </a:r>
          </a:p>
          <a:p>
            <a:pPr lvl="1"/>
            <a:r>
              <a:rPr lang="sr-Latn-RS" sz="1400" dirty="0"/>
              <a:t>Negativan doprinos privatne i državne potrošnje (efekat inflacije)</a:t>
            </a:r>
          </a:p>
          <a:p>
            <a:pPr lvl="1"/>
            <a:r>
              <a:rPr lang="sr-Latn-RS" sz="1400" dirty="0"/>
              <a:t>Blagi rast investicija</a:t>
            </a:r>
          </a:p>
          <a:p>
            <a:pPr lvl="1"/>
            <a:r>
              <a:rPr lang="sr-Latn-RS" sz="1400" dirty="0"/>
              <a:t>Osetan rast neto izvoza (pad cena energenata i rast proizvodnje u EPS-u)</a:t>
            </a:r>
          </a:p>
          <a:p>
            <a:pPr lvl="1"/>
            <a:endParaRPr lang="sr-Latn-RS" sz="1400" dirty="0"/>
          </a:p>
          <a:p>
            <a:pPr lvl="1"/>
            <a:endParaRPr lang="sr-Latn-RS" sz="1400" dirty="0"/>
          </a:p>
          <a:p>
            <a:r>
              <a:rPr lang="sr-Latn-RS" sz="1600" dirty="0"/>
              <a:t>Privredna aktivnost: po delatnostima</a:t>
            </a:r>
          </a:p>
          <a:p>
            <a:pPr lvl="1"/>
            <a:r>
              <a:rPr lang="sr-Latn-RS" sz="1400" dirty="0"/>
              <a:t>Rast u sektoru IKT, finansijskom posredovanju, industriji (energetika) i poljoprivreda (procena)</a:t>
            </a:r>
          </a:p>
          <a:p>
            <a:pPr lvl="1"/>
            <a:r>
              <a:rPr lang="sr-Latn-RS" sz="1400" dirty="0"/>
              <a:t>Pad u sektoru građevinarstva – na prvi pogled blaži nego u 2022. Pitanje merenja?</a:t>
            </a:r>
          </a:p>
          <a:p>
            <a:pPr lvl="1"/>
            <a:r>
              <a:rPr lang="sr-Latn-RS" sz="1400" dirty="0"/>
              <a:t>Pad u tradicionalnim uslugama</a:t>
            </a:r>
          </a:p>
          <a:p>
            <a:pPr lvl="1"/>
            <a:endParaRPr lang="sr-Latn-RS" sz="1400" dirty="0"/>
          </a:p>
          <a:p>
            <a:pPr lvl="1"/>
            <a:endParaRPr lang="sr-Latn-RS" sz="1400" dirty="0"/>
          </a:p>
          <a:p>
            <a:pPr lvl="1"/>
            <a:endParaRPr lang="en-GB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1C9DB8-6586-4FAA-A032-813C70EFC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396" y="1225824"/>
            <a:ext cx="4421057" cy="26573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3F5281-2191-4CA2-B3A4-C7DC27908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396" y="4064137"/>
            <a:ext cx="4421057" cy="26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9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19" y="-102735"/>
            <a:ext cx="8715375" cy="1143002"/>
          </a:xfrm>
        </p:spPr>
        <p:txBody>
          <a:bodyPr>
            <a:noAutofit/>
          </a:bodyPr>
          <a:lstStyle/>
          <a:p>
            <a:r>
              <a:rPr lang="sr-Latn-RS" sz="3400" dirty="0">
                <a:solidFill>
                  <a:schemeClr val="tx2"/>
                </a:solidFill>
                <a:cs typeface="Times New Roman" pitchFamily="18" charset="0"/>
              </a:rPr>
              <a:t>Privredna aktivnost – industrijska proizvodnja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106" y="1040267"/>
            <a:ext cx="4038600" cy="5105400"/>
          </a:xfrm>
        </p:spPr>
        <p:txBody>
          <a:bodyPr>
            <a:noAutofit/>
          </a:bodyPr>
          <a:lstStyle/>
          <a:p>
            <a:r>
              <a:rPr lang="sr-Latn-RS" sz="1600" dirty="0"/>
              <a:t>Industrijska proizvodnja u Srbiji u Q1 2023. beleži blagi rast</a:t>
            </a:r>
          </a:p>
          <a:p>
            <a:pPr lvl="1"/>
            <a:r>
              <a:rPr lang="sr-Latn-RS" sz="1400" dirty="0"/>
              <a:t>Pozitivan doprinos energetike i rudarstva</a:t>
            </a:r>
          </a:p>
          <a:p>
            <a:pPr lvl="1"/>
            <a:r>
              <a:rPr lang="sr-Latn-RS" sz="1400" dirty="0"/>
              <a:t>Prerađivačka industrija u padu </a:t>
            </a:r>
          </a:p>
          <a:p>
            <a:pPr marL="457200" lvl="1" indent="0">
              <a:buNone/>
            </a:pPr>
            <a:endParaRPr lang="sr-Latn-RS" sz="1600" dirty="0"/>
          </a:p>
          <a:p>
            <a:r>
              <a:rPr lang="sr-Latn-RS" sz="1600" dirty="0"/>
              <a:t>Srbija ostvarila bolje rezultate u pogledu industrijske proizvodnje od zemalja CIE, pre svega zbog rasta proizvodnje električne energije usled veoma povoljne hidrološke situacije</a:t>
            </a:r>
          </a:p>
          <a:p>
            <a:endParaRPr lang="sr-Latn-RS" sz="1600" dirty="0"/>
          </a:p>
          <a:p>
            <a:r>
              <a:rPr lang="sr-Latn-RS" sz="1600" dirty="0"/>
              <a:t>Zabrinjava usporavanje prerađivačke industrije koja čini gotovo ¾ industrijske proizvodnje</a:t>
            </a:r>
          </a:p>
          <a:p>
            <a:pPr lvl="1"/>
            <a:r>
              <a:rPr lang="sr-Latn-RS" sz="1400" dirty="0"/>
              <a:t>Efekat pada izvozne tražnje usled krize?</a:t>
            </a:r>
          </a:p>
          <a:p>
            <a:pPr lvl="1"/>
            <a:r>
              <a:rPr lang="sr-Latn-RS" sz="1400" dirty="0"/>
              <a:t>Prerađivačka industrija u Q1 2023. realno na nivou kraja 2021. godine</a:t>
            </a:r>
          </a:p>
          <a:p>
            <a:pPr lvl="1"/>
            <a:endParaRPr lang="sr-Latn-R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9026A4-EA66-4558-AF48-FF5BAA774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305" y="1040267"/>
            <a:ext cx="4584589" cy="2755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0F081E-2FE8-4E0B-94D1-023D0A13E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780" y="3927357"/>
            <a:ext cx="4633362" cy="282269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084EFEB-4767-4469-8BA8-85F1E71CBBC1}"/>
              </a:ext>
            </a:extLst>
          </p:cNvPr>
          <p:cNvSpPr/>
          <p:nvPr/>
        </p:nvSpPr>
        <p:spPr>
          <a:xfrm>
            <a:off x="4743450" y="4419600"/>
            <a:ext cx="381000" cy="2057400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32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sr-Latn-RS" sz="3600" dirty="0">
                <a:solidFill>
                  <a:schemeClr val="tx2"/>
                </a:solidFill>
                <a:cs typeface="Times New Roman" pitchFamily="18" charset="0"/>
              </a:rPr>
              <a:t>Privredna aktivnost – perspektive u 2023.</a:t>
            </a:r>
            <a:endParaRPr lang="en-GB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458" y="1427163"/>
            <a:ext cx="4343400" cy="4525963"/>
          </a:xfrm>
        </p:spPr>
        <p:txBody>
          <a:bodyPr>
            <a:normAutofit lnSpcReduction="10000"/>
          </a:bodyPr>
          <a:lstStyle/>
          <a:p>
            <a:r>
              <a:rPr lang="sr-Latn-RS" sz="1600" dirty="0"/>
              <a:t>U 2023. preovlađuju faktori koji negativno utiču na privrednu aktivnost</a:t>
            </a:r>
          </a:p>
          <a:p>
            <a:pPr lvl="1"/>
            <a:r>
              <a:rPr lang="sr-Latn-RS" sz="1400" dirty="0"/>
              <a:t>Visoka inflacija koja opada sporije od očekivanja – smanjuje realne dohotke i potrošnju</a:t>
            </a:r>
          </a:p>
          <a:p>
            <a:pPr lvl="1"/>
            <a:r>
              <a:rPr lang="sr-Latn-RS" sz="1400" dirty="0"/>
              <a:t>Visoke kamatne stope</a:t>
            </a:r>
          </a:p>
          <a:p>
            <a:pPr lvl="1"/>
            <a:r>
              <a:rPr lang="sr-Latn-RS" sz="1400" dirty="0"/>
              <a:t>Problemi u bankarskom sektoru u svetu</a:t>
            </a:r>
          </a:p>
          <a:p>
            <a:pPr lvl="1"/>
            <a:r>
              <a:rPr lang="sr-Latn-RS" sz="1400" dirty="0"/>
              <a:t>Geopolitički rizici (remete dugoročne planove)</a:t>
            </a:r>
          </a:p>
          <a:p>
            <a:pPr lvl="1"/>
            <a:endParaRPr lang="sr-Latn-RS" sz="16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sr-Latn-RS" sz="1600" dirty="0"/>
              <a:t>Pad cena energenata, sirovina i hrane utiče pozitivno, ali je neizvesnost izražena</a:t>
            </a:r>
          </a:p>
          <a:p>
            <a:endParaRPr lang="sr-Latn-RS" sz="1600" dirty="0"/>
          </a:p>
          <a:p>
            <a:r>
              <a:rPr lang="sr-Latn-RS" sz="1600" dirty="0"/>
              <a:t>Ostajemo pri projekciji rasta BDP-a od 2%, uz izraženu neizvesnost, tj. rizik da bude manji</a:t>
            </a:r>
          </a:p>
          <a:p>
            <a:pPr lvl="1"/>
            <a:r>
              <a:rPr lang="sr-Latn-RS" sz="1400" dirty="0"/>
              <a:t>Da bi se to ostvarilo, potrebno je ubrzanje rasta u ostatku tekuće godine</a:t>
            </a:r>
          </a:p>
          <a:p>
            <a:pPr lvl="1"/>
            <a:r>
              <a:rPr lang="sr-Latn-RS" sz="1400" dirty="0"/>
              <a:t>Rizici: loša poljoprivredna sezona, sporiji pad inflacije, ponovni rast cena energenata, produbljivanje krize u Evropi…</a:t>
            </a:r>
          </a:p>
          <a:p>
            <a:pPr lvl="1"/>
            <a:endParaRPr lang="en-GB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73365-408E-4D99-87EB-9152FAE54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684" y="1524000"/>
            <a:ext cx="4373742" cy="26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23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30984</TotalTime>
  <Words>2590</Words>
  <Application>Microsoft Office PowerPoint</Application>
  <PresentationFormat>On-screen Show (4:3)</PresentationFormat>
  <Paragraphs>343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PREZENTACIJA  KVARTALNOG MONITORA BR. 72</vt:lpstr>
      <vt:lpstr>Sadržaj</vt:lpstr>
      <vt:lpstr>Sadržaj</vt:lpstr>
      <vt:lpstr>Globalna privredna kretanja</vt:lpstr>
      <vt:lpstr>Makroekonomski trendovi – opšti pregled</vt:lpstr>
      <vt:lpstr>Privredna aktivnost u Srbiji  – kratkoročni trendovi</vt:lpstr>
      <vt:lpstr>Privredna aktivnost – kratkoročni trendovi</vt:lpstr>
      <vt:lpstr>Privredna aktivnost – industrijska proizvodnja</vt:lpstr>
      <vt:lpstr>Privredna aktivnost – perspektive u 2023.</vt:lpstr>
      <vt:lpstr>Sadržaj</vt:lpstr>
      <vt:lpstr>Tržište rada: zaposlenost</vt:lpstr>
      <vt:lpstr>Tržište rada: zarade</vt:lpstr>
      <vt:lpstr>Sadržaj</vt:lpstr>
      <vt:lpstr>Spoljnoekonomski odnosi – tekući bilans</vt:lpstr>
      <vt:lpstr>Spoljnoekonomski odnosi – trgovinski bilans</vt:lpstr>
      <vt:lpstr>Spoljnoekonomski odnosi  – kapitalne transakcije</vt:lpstr>
      <vt:lpstr>Sadržaj</vt:lpstr>
      <vt:lpstr>Inflacija</vt:lpstr>
      <vt:lpstr>Inflacija</vt:lpstr>
      <vt:lpstr>Inflacija</vt:lpstr>
      <vt:lpstr>Devizni kurs</vt:lpstr>
      <vt:lpstr>Sadržaj</vt:lpstr>
      <vt:lpstr>Monetarna politika</vt:lpstr>
      <vt:lpstr>Kreditna aktivnost banaka i novčana masa</vt:lpstr>
      <vt:lpstr>Kamatne stope na kredite banaka</vt:lpstr>
      <vt:lpstr>Sadržaj</vt:lpstr>
      <vt:lpstr>Fiskalni tokovi i politika</vt:lpstr>
      <vt:lpstr>Fiskalni tokovi i politika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Ekonomske politike, makroekonomski trendovi i razvoj finansijskog sektora u Srbiji</dc:title>
  <dc:creator>Milojko Arsic</dc:creator>
  <cp:lastModifiedBy>Sasa Randjelovic</cp:lastModifiedBy>
  <cp:revision>2928</cp:revision>
  <cp:lastPrinted>2021-12-22T16:50:48Z</cp:lastPrinted>
  <dcterms:created xsi:type="dcterms:W3CDTF">2017-03-05T10:43:19Z</dcterms:created>
  <dcterms:modified xsi:type="dcterms:W3CDTF">2023-06-29T08:32:08Z</dcterms:modified>
</cp:coreProperties>
</file>